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4" r:id="rId6"/>
    <p:sldId id="260" r:id="rId7"/>
    <p:sldId id="261" r:id="rId8"/>
    <p:sldId id="262" r:id="rId9"/>
    <p:sldId id="26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949881-8633-4CF3-9AAB-F956FB1B00A4}"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429A8AE0-8CCD-48ED-8FE3-A02BE5D8314F}">
      <dgm:prSet/>
      <dgm:spPr/>
      <dgm:t>
        <a:bodyPr/>
        <a:lstStyle/>
        <a:p>
          <a:pPr>
            <a:lnSpc>
              <a:spcPct val="100000"/>
            </a:lnSpc>
            <a:defRPr cap="all"/>
          </a:pPr>
          <a:r>
            <a:rPr lang="en-US"/>
            <a:t>Significance of  Path Cost- There is always a cost associated bw link based on the medium of connection. </a:t>
          </a:r>
        </a:p>
      </dgm:t>
    </dgm:pt>
    <dgm:pt modelId="{E3439911-9B93-4EB2-9351-0CDC31D73F0A}" type="parTrans" cxnId="{A927B396-7C98-4708-9D8B-F9D07DB470C0}">
      <dgm:prSet/>
      <dgm:spPr/>
      <dgm:t>
        <a:bodyPr/>
        <a:lstStyle/>
        <a:p>
          <a:endParaRPr lang="en-US"/>
        </a:p>
      </dgm:t>
    </dgm:pt>
    <dgm:pt modelId="{8E0111BE-E382-43B2-861F-EBA6CDF0497A}" type="sibTrans" cxnId="{A927B396-7C98-4708-9D8B-F9D07DB470C0}">
      <dgm:prSet/>
      <dgm:spPr/>
      <dgm:t>
        <a:bodyPr/>
        <a:lstStyle/>
        <a:p>
          <a:pPr>
            <a:lnSpc>
              <a:spcPct val="100000"/>
            </a:lnSpc>
          </a:pPr>
          <a:endParaRPr lang="en-US"/>
        </a:p>
      </dgm:t>
    </dgm:pt>
    <dgm:pt modelId="{B32F0EBE-CA48-4CE9-ACBF-1A8708C62BF1}">
      <dgm:prSet/>
      <dgm:spPr/>
      <dgm:t>
        <a:bodyPr/>
        <a:lstStyle/>
        <a:p>
          <a:pPr>
            <a:lnSpc>
              <a:spcPct val="100000"/>
            </a:lnSpc>
            <a:defRPr cap="all"/>
          </a:pPr>
          <a:r>
            <a:rPr lang="en-US"/>
            <a:t>Inside the Network, Cost can be calculated in 2 ways:</a:t>
          </a:r>
        </a:p>
      </dgm:t>
    </dgm:pt>
    <dgm:pt modelId="{1B49CED7-7DEC-4E7E-BF3E-4F370C07F838}" type="parTrans" cxnId="{2CD05F2C-F2D9-4D37-A7A1-0CB546C770C4}">
      <dgm:prSet/>
      <dgm:spPr/>
      <dgm:t>
        <a:bodyPr/>
        <a:lstStyle/>
        <a:p>
          <a:endParaRPr lang="en-US"/>
        </a:p>
      </dgm:t>
    </dgm:pt>
    <dgm:pt modelId="{037424D0-6893-4168-9397-3D19BF8394BE}" type="sibTrans" cxnId="{2CD05F2C-F2D9-4D37-A7A1-0CB546C770C4}">
      <dgm:prSet/>
      <dgm:spPr/>
      <dgm:t>
        <a:bodyPr/>
        <a:lstStyle/>
        <a:p>
          <a:pPr>
            <a:lnSpc>
              <a:spcPct val="100000"/>
            </a:lnSpc>
          </a:pPr>
          <a:endParaRPr lang="en-US"/>
        </a:p>
      </dgm:t>
    </dgm:pt>
    <dgm:pt modelId="{04F6FF40-D205-492A-9F14-911FA743167A}">
      <dgm:prSet/>
      <dgm:spPr/>
      <dgm:t>
        <a:bodyPr/>
        <a:lstStyle/>
        <a:p>
          <a:pPr>
            <a:lnSpc>
              <a:spcPct val="100000"/>
            </a:lnSpc>
            <a:defRPr cap="all"/>
          </a:pPr>
          <a:r>
            <a:rPr lang="en-US"/>
            <a:t>1)Short method (STP-16 Bit Style)- The IEEE 802.1D specification assigns 16-bit (short) default port cost values to each port that is based on bandwidth.</a:t>
          </a:r>
        </a:p>
      </dgm:t>
    </dgm:pt>
    <dgm:pt modelId="{7C8B144B-3260-4DA3-A647-7C346888C45C}" type="parTrans" cxnId="{5BF60D6F-38B2-4CA7-B23E-7415921FB4CC}">
      <dgm:prSet/>
      <dgm:spPr/>
      <dgm:t>
        <a:bodyPr/>
        <a:lstStyle/>
        <a:p>
          <a:endParaRPr lang="en-US"/>
        </a:p>
      </dgm:t>
    </dgm:pt>
    <dgm:pt modelId="{D2429E94-0088-4BD1-B024-55320FD6BC3A}" type="sibTrans" cxnId="{5BF60D6F-38B2-4CA7-B23E-7415921FB4CC}">
      <dgm:prSet/>
      <dgm:spPr/>
      <dgm:t>
        <a:bodyPr/>
        <a:lstStyle/>
        <a:p>
          <a:pPr>
            <a:lnSpc>
              <a:spcPct val="100000"/>
            </a:lnSpc>
          </a:pPr>
          <a:endParaRPr lang="en-US"/>
        </a:p>
      </dgm:t>
    </dgm:pt>
    <dgm:pt modelId="{83AE3A37-EA0A-4FDF-BAA6-A131F6B0E98C}">
      <dgm:prSet/>
      <dgm:spPr/>
      <dgm:t>
        <a:bodyPr/>
        <a:lstStyle/>
        <a:p>
          <a:pPr>
            <a:lnSpc>
              <a:spcPct val="100000"/>
            </a:lnSpc>
            <a:defRPr cap="all"/>
          </a:pPr>
          <a:r>
            <a:rPr lang="en-US" dirty="0"/>
            <a:t>2) Long method (RSTP-32 Bit style)- 802.1assigns 32-bit (long) default port cost values to each port using a formula that is based on the port bandwidth. The formula for obtaining default 32-bit port costs is to divide the bandwidth of the port by 200,000,000.</a:t>
          </a:r>
        </a:p>
      </dgm:t>
    </dgm:pt>
    <dgm:pt modelId="{06EFBCCF-F99D-4C77-8B16-54D4C2C44DB8}" type="parTrans" cxnId="{56A3735B-0432-47AA-A3C0-5454AEDA326F}">
      <dgm:prSet/>
      <dgm:spPr/>
      <dgm:t>
        <a:bodyPr/>
        <a:lstStyle/>
        <a:p>
          <a:endParaRPr lang="en-US"/>
        </a:p>
      </dgm:t>
    </dgm:pt>
    <dgm:pt modelId="{BD943C84-423F-4FDE-9173-D471E1450A0B}" type="sibTrans" cxnId="{56A3735B-0432-47AA-A3C0-5454AEDA326F}">
      <dgm:prSet/>
      <dgm:spPr/>
      <dgm:t>
        <a:bodyPr/>
        <a:lstStyle/>
        <a:p>
          <a:endParaRPr lang="en-US"/>
        </a:p>
      </dgm:t>
    </dgm:pt>
    <dgm:pt modelId="{4FEA37CD-7842-4418-BC36-E3A925DF0735}" type="pres">
      <dgm:prSet presAssocID="{5A949881-8633-4CF3-9AAB-F956FB1B00A4}" presName="root" presStyleCnt="0">
        <dgm:presLayoutVars>
          <dgm:dir/>
          <dgm:resizeHandles val="exact"/>
        </dgm:presLayoutVars>
      </dgm:prSet>
      <dgm:spPr/>
    </dgm:pt>
    <dgm:pt modelId="{BD148B1C-C7C5-4CFE-A7EC-819F1CCF751C}" type="pres">
      <dgm:prSet presAssocID="{429A8AE0-8CCD-48ED-8FE3-A02BE5D8314F}" presName="compNode" presStyleCnt="0"/>
      <dgm:spPr/>
    </dgm:pt>
    <dgm:pt modelId="{838367C3-EA04-4C06-981F-AA7EF7C5EBB3}" type="pres">
      <dgm:prSet presAssocID="{429A8AE0-8CCD-48ED-8FE3-A02BE5D8314F}" presName="iconBgRect" presStyleLbl="bgShp" presStyleIdx="0" presStyleCnt="4"/>
      <dgm:spPr/>
    </dgm:pt>
    <dgm:pt modelId="{8B1BB08C-768D-4D2B-9631-63F99441F95A}" type="pres">
      <dgm:prSet presAssocID="{429A8AE0-8CCD-48ED-8FE3-A02BE5D8314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ink"/>
        </a:ext>
      </dgm:extLst>
    </dgm:pt>
    <dgm:pt modelId="{23519671-013E-46EE-A138-AE3B816440D7}" type="pres">
      <dgm:prSet presAssocID="{429A8AE0-8CCD-48ED-8FE3-A02BE5D8314F}" presName="spaceRect" presStyleCnt="0"/>
      <dgm:spPr/>
    </dgm:pt>
    <dgm:pt modelId="{2D4A43C6-50FD-4DF4-8B01-44E863559032}" type="pres">
      <dgm:prSet presAssocID="{429A8AE0-8CCD-48ED-8FE3-A02BE5D8314F}" presName="textRect" presStyleLbl="revTx" presStyleIdx="0" presStyleCnt="4">
        <dgm:presLayoutVars>
          <dgm:chMax val="1"/>
          <dgm:chPref val="1"/>
        </dgm:presLayoutVars>
      </dgm:prSet>
      <dgm:spPr/>
    </dgm:pt>
    <dgm:pt modelId="{425126CA-33FF-4548-B2B2-B47D851B4297}" type="pres">
      <dgm:prSet presAssocID="{8E0111BE-E382-43B2-861F-EBA6CDF0497A}" presName="sibTrans" presStyleCnt="0"/>
      <dgm:spPr/>
    </dgm:pt>
    <dgm:pt modelId="{2CFBBADE-9C6B-4631-81A7-14C1F75A184F}" type="pres">
      <dgm:prSet presAssocID="{B32F0EBE-CA48-4CE9-ACBF-1A8708C62BF1}" presName="compNode" presStyleCnt="0"/>
      <dgm:spPr/>
    </dgm:pt>
    <dgm:pt modelId="{E612A394-2A31-47A9-BED1-34C4DBF4EE02}" type="pres">
      <dgm:prSet presAssocID="{B32F0EBE-CA48-4CE9-ACBF-1A8708C62BF1}" presName="iconBgRect" presStyleLbl="bgShp" presStyleIdx="1" presStyleCnt="4"/>
      <dgm:spPr/>
    </dgm:pt>
    <dgm:pt modelId="{386EE7F6-BC7F-4397-8C61-D57021A22457}" type="pres">
      <dgm:prSet presAssocID="{B32F0EBE-CA48-4CE9-ACBF-1A8708C62BF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 Network"/>
        </a:ext>
      </dgm:extLst>
    </dgm:pt>
    <dgm:pt modelId="{84F9F865-F933-4C09-A936-1C6A7DDFDD3B}" type="pres">
      <dgm:prSet presAssocID="{B32F0EBE-CA48-4CE9-ACBF-1A8708C62BF1}" presName="spaceRect" presStyleCnt="0"/>
      <dgm:spPr/>
    </dgm:pt>
    <dgm:pt modelId="{886E2D9B-08F8-4DE8-98F4-2D19AC1D5001}" type="pres">
      <dgm:prSet presAssocID="{B32F0EBE-CA48-4CE9-ACBF-1A8708C62BF1}" presName="textRect" presStyleLbl="revTx" presStyleIdx="1" presStyleCnt="4">
        <dgm:presLayoutVars>
          <dgm:chMax val="1"/>
          <dgm:chPref val="1"/>
        </dgm:presLayoutVars>
      </dgm:prSet>
      <dgm:spPr/>
    </dgm:pt>
    <dgm:pt modelId="{F52480A3-3635-4B80-9F0E-D5BA3664A671}" type="pres">
      <dgm:prSet presAssocID="{037424D0-6893-4168-9397-3D19BF8394BE}" presName="sibTrans" presStyleCnt="0"/>
      <dgm:spPr/>
    </dgm:pt>
    <dgm:pt modelId="{BBBF6BCB-D82C-46C0-8704-2BB29AD8BCAB}" type="pres">
      <dgm:prSet presAssocID="{04F6FF40-D205-492A-9F14-911FA743167A}" presName="compNode" presStyleCnt="0"/>
      <dgm:spPr/>
    </dgm:pt>
    <dgm:pt modelId="{611D285A-B37E-4F3C-9A1A-9F6DF05E200A}" type="pres">
      <dgm:prSet presAssocID="{04F6FF40-D205-492A-9F14-911FA743167A}" presName="iconBgRect" presStyleLbl="bgShp" presStyleIdx="2" presStyleCnt="4"/>
      <dgm:spPr/>
    </dgm:pt>
    <dgm:pt modelId="{796E946B-6563-482F-BC22-3403CF5C876B}" type="pres">
      <dgm:prSet presAssocID="{04F6FF40-D205-492A-9F14-911FA743167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rocessor"/>
        </a:ext>
      </dgm:extLst>
    </dgm:pt>
    <dgm:pt modelId="{F7C631EB-1033-49AE-9BC5-7BDF2C9F2FFC}" type="pres">
      <dgm:prSet presAssocID="{04F6FF40-D205-492A-9F14-911FA743167A}" presName="spaceRect" presStyleCnt="0"/>
      <dgm:spPr/>
    </dgm:pt>
    <dgm:pt modelId="{D289CA83-9F6C-4456-AC13-6CC6AEB7BF34}" type="pres">
      <dgm:prSet presAssocID="{04F6FF40-D205-492A-9F14-911FA743167A}" presName="textRect" presStyleLbl="revTx" presStyleIdx="2" presStyleCnt="4">
        <dgm:presLayoutVars>
          <dgm:chMax val="1"/>
          <dgm:chPref val="1"/>
        </dgm:presLayoutVars>
      </dgm:prSet>
      <dgm:spPr/>
    </dgm:pt>
    <dgm:pt modelId="{77C6B344-18BC-4C3E-8757-2102B4892935}" type="pres">
      <dgm:prSet presAssocID="{D2429E94-0088-4BD1-B024-55320FD6BC3A}" presName="sibTrans" presStyleCnt="0"/>
      <dgm:spPr/>
    </dgm:pt>
    <dgm:pt modelId="{DBA4A16F-C800-4A5A-8DFB-8D3054553A54}" type="pres">
      <dgm:prSet presAssocID="{83AE3A37-EA0A-4FDF-BAA6-A131F6B0E98C}" presName="compNode" presStyleCnt="0"/>
      <dgm:spPr/>
    </dgm:pt>
    <dgm:pt modelId="{53F9D2E5-A6E7-42A7-BE3F-DC0D96829042}" type="pres">
      <dgm:prSet presAssocID="{83AE3A37-EA0A-4FDF-BAA6-A131F6B0E98C}" presName="iconBgRect" presStyleLbl="bgShp" presStyleIdx="3" presStyleCnt="4"/>
      <dgm:spPr/>
    </dgm:pt>
    <dgm:pt modelId="{4E7D1512-C5DD-427F-BDC3-A7244DD1DA01}" type="pres">
      <dgm:prSet presAssocID="{83AE3A37-EA0A-4FDF-BAA6-A131F6B0E98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Wireless router"/>
        </a:ext>
      </dgm:extLst>
    </dgm:pt>
    <dgm:pt modelId="{0FA0FB89-095B-4216-A4EB-7F3FC466EE8E}" type="pres">
      <dgm:prSet presAssocID="{83AE3A37-EA0A-4FDF-BAA6-A131F6B0E98C}" presName="spaceRect" presStyleCnt="0"/>
      <dgm:spPr/>
    </dgm:pt>
    <dgm:pt modelId="{7A7D1161-12E7-4144-935C-E6669BCFDFFE}" type="pres">
      <dgm:prSet presAssocID="{83AE3A37-EA0A-4FDF-BAA6-A131F6B0E98C}" presName="textRect" presStyleLbl="revTx" presStyleIdx="3" presStyleCnt="4" custLinFactNeighborY="-8942">
        <dgm:presLayoutVars>
          <dgm:chMax val="1"/>
          <dgm:chPref val="1"/>
        </dgm:presLayoutVars>
      </dgm:prSet>
      <dgm:spPr/>
    </dgm:pt>
  </dgm:ptLst>
  <dgm:cxnLst>
    <dgm:cxn modelId="{BC33270D-84A2-45B7-AFBE-A7BC5E01EEB3}" type="presOf" srcId="{429A8AE0-8CCD-48ED-8FE3-A02BE5D8314F}" destId="{2D4A43C6-50FD-4DF4-8B01-44E863559032}" srcOrd="0" destOrd="0" presId="urn:microsoft.com/office/officeart/2018/5/layout/IconCircleLabelList"/>
    <dgm:cxn modelId="{2CD05F2C-F2D9-4D37-A7A1-0CB546C770C4}" srcId="{5A949881-8633-4CF3-9AAB-F956FB1B00A4}" destId="{B32F0EBE-CA48-4CE9-ACBF-1A8708C62BF1}" srcOrd="1" destOrd="0" parTransId="{1B49CED7-7DEC-4E7E-BF3E-4F370C07F838}" sibTransId="{037424D0-6893-4168-9397-3D19BF8394BE}"/>
    <dgm:cxn modelId="{56A3735B-0432-47AA-A3C0-5454AEDA326F}" srcId="{5A949881-8633-4CF3-9AAB-F956FB1B00A4}" destId="{83AE3A37-EA0A-4FDF-BAA6-A131F6B0E98C}" srcOrd="3" destOrd="0" parTransId="{06EFBCCF-F99D-4C77-8B16-54D4C2C44DB8}" sibTransId="{BD943C84-423F-4FDE-9173-D471E1450A0B}"/>
    <dgm:cxn modelId="{5BF60D6F-38B2-4CA7-B23E-7415921FB4CC}" srcId="{5A949881-8633-4CF3-9AAB-F956FB1B00A4}" destId="{04F6FF40-D205-492A-9F14-911FA743167A}" srcOrd="2" destOrd="0" parTransId="{7C8B144B-3260-4DA3-A647-7C346888C45C}" sibTransId="{D2429E94-0088-4BD1-B024-55320FD6BC3A}"/>
    <dgm:cxn modelId="{A927B396-7C98-4708-9D8B-F9D07DB470C0}" srcId="{5A949881-8633-4CF3-9AAB-F956FB1B00A4}" destId="{429A8AE0-8CCD-48ED-8FE3-A02BE5D8314F}" srcOrd="0" destOrd="0" parTransId="{E3439911-9B93-4EB2-9351-0CDC31D73F0A}" sibTransId="{8E0111BE-E382-43B2-861F-EBA6CDF0497A}"/>
    <dgm:cxn modelId="{D7C5B7BA-495C-4352-A903-75DB2500B573}" type="presOf" srcId="{5A949881-8633-4CF3-9AAB-F956FB1B00A4}" destId="{4FEA37CD-7842-4418-BC36-E3A925DF0735}" srcOrd="0" destOrd="0" presId="urn:microsoft.com/office/officeart/2018/5/layout/IconCircleLabelList"/>
    <dgm:cxn modelId="{327B65DB-B985-44F5-B7AA-6E06A22AE557}" type="presOf" srcId="{04F6FF40-D205-492A-9F14-911FA743167A}" destId="{D289CA83-9F6C-4456-AC13-6CC6AEB7BF34}" srcOrd="0" destOrd="0" presId="urn:microsoft.com/office/officeart/2018/5/layout/IconCircleLabelList"/>
    <dgm:cxn modelId="{FC54BFE4-7FEC-4318-B2B6-B2BCAF16BF24}" type="presOf" srcId="{B32F0EBE-CA48-4CE9-ACBF-1A8708C62BF1}" destId="{886E2D9B-08F8-4DE8-98F4-2D19AC1D5001}" srcOrd="0" destOrd="0" presId="urn:microsoft.com/office/officeart/2018/5/layout/IconCircleLabelList"/>
    <dgm:cxn modelId="{1E40FCE9-AADB-4DD5-BF86-F04571D430A8}" type="presOf" srcId="{83AE3A37-EA0A-4FDF-BAA6-A131F6B0E98C}" destId="{7A7D1161-12E7-4144-935C-E6669BCFDFFE}" srcOrd="0" destOrd="0" presId="urn:microsoft.com/office/officeart/2018/5/layout/IconCircleLabelList"/>
    <dgm:cxn modelId="{BE6C9D5F-68BF-47F6-A683-2C3AA0BEB539}" type="presParOf" srcId="{4FEA37CD-7842-4418-BC36-E3A925DF0735}" destId="{BD148B1C-C7C5-4CFE-A7EC-819F1CCF751C}" srcOrd="0" destOrd="0" presId="urn:microsoft.com/office/officeart/2018/5/layout/IconCircleLabelList"/>
    <dgm:cxn modelId="{1FA3D91E-D88A-4AE6-A683-B8E4AA87E915}" type="presParOf" srcId="{BD148B1C-C7C5-4CFE-A7EC-819F1CCF751C}" destId="{838367C3-EA04-4C06-981F-AA7EF7C5EBB3}" srcOrd="0" destOrd="0" presId="urn:microsoft.com/office/officeart/2018/5/layout/IconCircleLabelList"/>
    <dgm:cxn modelId="{7832A99E-9EFC-4ECA-ABA6-9DA340A9D265}" type="presParOf" srcId="{BD148B1C-C7C5-4CFE-A7EC-819F1CCF751C}" destId="{8B1BB08C-768D-4D2B-9631-63F99441F95A}" srcOrd="1" destOrd="0" presId="urn:microsoft.com/office/officeart/2018/5/layout/IconCircleLabelList"/>
    <dgm:cxn modelId="{AAA82190-C2FE-40FF-86E8-E2FDB78D8B0B}" type="presParOf" srcId="{BD148B1C-C7C5-4CFE-A7EC-819F1CCF751C}" destId="{23519671-013E-46EE-A138-AE3B816440D7}" srcOrd="2" destOrd="0" presId="urn:microsoft.com/office/officeart/2018/5/layout/IconCircleLabelList"/>
    <dgm:cxn modelId="{9B994DA7-5C54-4777-839C-8CB290247DF9}" type="presParOf" srcId="{BD148B1C-C7C5-4CFE-A7EC-819F1CCF751C}" destId="{2D4A43C6-50FD-4DF4-8B01-44E863559032}" srcOrd="3" destOrd="0" presId="urn:microsoft.com/office/officeart/2018/5/layout/IconCircleLabelList"/>
    <dgm:cxn modelId="{2F5415B7-90AE-4F71-848A-1ADD9775EA87}" type="presParOf" srcId="{4FEA37CD-7842-4418-BC36-E3A925DF0735}" destId="{425126CA-33FF-4548-B2B2-B47D851B4297}" srcOrd="1" destOrd="0" presId="urn:microsoft.com/office/officeart/2018/5/layout/IconCircleLabelList"/>
    <dgm:cxn modelId="{128C624A-5FC8-45F5-A9AB-FDB8D1C2ADE0}" type="presParOf" srcId="{4FEA37CD-7842-4418-BC36-E3A925DF0735}" destId="{2CFBBADE-9C6B-4631-81A7-14C1F75A184F}" srcOrd="2" destOrd="0" presId="urn:microsoft.com/office/officeart/2018/5/layout/IconCircleLabelList"/>
    <dgm:cxn modelId="{86714745-6401-4B75-87D8-794EA1657987}" type="presParOf" srcId="{2CFBBADE-9C6B-4631-81A7-14C1F75A184F}" destId="{E612A394-2A31-47A9-BED1-34C4DBF4EE02}" srcOrd="0" destOrd="0" presId="urn:microsoft.com/office/officeart/2018/5/layout/IconCircleLabelList"/>
    <dgm:cxn modelId="{DD8F0070-3F11-4938-85FD-851CA3800B69}" type="presParOf" srcId="{2CFBBADE-9C6B-4631-81A7-14C1F75A184F}" destId="{386EE7F6-BC7F-4397-8C61-D57021A22457}" srcOrd="1" destOrd="0" presId="urn:microsoft.com/office/officeart/2018/5/layout/IconCircleLabelList"/>
    <dgm:cxn modelId="{A83B1532-B387-4442-BB8E-91C98817419E}" type="presParOf" srcId="{2CFBBADE-9C6B-4631-81A7-14C1F75A184F}" destId="{84F9F865-F933-4C09-A936-1C6A7DDFDD3B}" srcOrd="2" destOrd="0" presId="urn:microsoft.com/office/officeart/2018/5/layout/IconCircleLabelList"/>
    <dgm:cxn modelId="{D5173F02-EF88-4EEB-9F85-CDD550F1DCD9}" type="presParOf" srcId="{2CFBBADE-9C6B-4631-81A7-14C1F75A184F}" destId="{886E2D9B-08F8-4DE8-98F4-2D19AC1D5001}" srcOrd="3" destOrd="0" presId="urn:microsoft.com/office/officeart/2018/5/layout/IconCircleLabelList"/>
    <dgm:cxn modelId="{562121BD-E85F-457B-85B6-AC6729E60173}" type="presParOf" srcId="{4FEA37CD-7842-4418-BC36-E3A925DF0735}" destId="{F52480A3-3635-4B80-9F0E-D5BA3664A671}" srcOrd="3" destOrd="0" presId="urn:microsoft.com/office/officeart/2018/5/layout/IconCircleLabelList"/>
    <dgm:cxn modelId="{A17DD7B7-9927-49AC-BB68-90C71492943E}" type="presParOf" srcId="{4FEA37CD-7842-4418-BC36-E3A925DF0735}" destId="{BBBF6BCB-D82C-46C0-8704-2BB29AD8BCAB}" srcOrd="4" destOrd="0" presId="urn:microsoft.com/office/officeart/2018/5/layout/IconCircleLabelList"/>
    <dgm:cxn modelId="{5229E52A-C71C-4FC6-8FDE-84155EC44561}" type="presParOf" srcId="{BBBF6BCB-D82C-46C0-8704-2BB29AD8BCAB}" destId="{611D285A-B37E-4F3C-9A1A-9F6DF05E200A}" srcOrd="0" destOrd="0" presId="urn:microsoft.com/office/officeart/2018/5/layout/IconCircleLabelList"/>
    <dgm:cxn modelId="{A4451414-0875-4C11-8DF0-3626CFE784BF}" type="presParOf" srcId="{BBBF6BCB-D82C-46C0-8704-2BB29AD8BCAB}" destId="{796E946B-6563-482F-BC22-3403CF5C876B}" srcOrd="1" destOrd="0" presId="urn:microsoft.com/office/officeart/2018/5/layout/IconCircleLabelList"/>
    <dgm:cxn modelId="{E1AB7154-F64D-44F0-9675-DB4CF508F4C3}" type="presParOf" srcId="{BBBF6BCB-D82C-46C0-8704-2BB29AD8BCAB}" destId="{F7C631EB-1033-49AE-9BC5-7BDF2C9F2FFC}" srcOrd="2" destOrd="0" presId="urn:microsoft.com/office/officeart/2018/5/layout/IconCircleLabelList"/>
    <dgm:cxn modelId="{1049B9CA-10EF-4230-9519-28C59CAFCC91}" type="presParOf" srcId="{BBBF6BCB-D82C-46C0-8704-2BB29AD8BCAB}" destId="{D289CA83-9F6C-4456-AC13-6CC6AEB7BF34}" srcOrd="3" destOrd="0" presId="urn:microsoft.com/office/officeart/2018/5/layout/IconCircleLabelList"/>
    <dgm:cxn modelId="{DAAD622A-2C31-4311-8AC2-5A4600D60E64}" type="presParOf" srcId="{4FEA37CD-7842-4418-BC36-E3A925DF0735}" destId="{77C6B344-18BC-4C3E-8757-2102B4892935}" srcOrd="5" destOrd="0" presId="urn:microsoft.com/office/officeart/2018/5/layout/IconCircleLabelList"/>
    <dgm:cxn modelId="{080FC4B8-45C0-4518-8A8F-68354A6EB637}" type="presParOf" srcId="{4FEA37CD-7842-4418-BC36-E3A925DF0735}" destId="{DBA4A16F-C800-4A5A-8DFB-8D3054553A54}" srcOrd="6" destOrd="0" presId="urn:microsoft.com/office/officeart/2018/5/layout/IconCircleLabelList"/>
    <dgm:cxn modelId="{632A01AB-C917-4B66-9E83-6C188A6BD39B}" type="presParOf" srcId="{DBA4A16F-C800-4A5A-8DFB-8D3054553A54}" destId="{53F9D2E5-A6E7-42A7-BE3F-DC0D96829042}" srcOrd="0" destOrd="0" presId="urn:microsoft.com/office/officeart/2018/5/layout/IconCircleLabelList"/>
    <dgm:cxn modelId="{0D84BC89-6AEE-46BA-AA77-1259C7614209}" type="presParOf" srcId="{DBA4A16F-C800-4A5A-8DFB-8D3054553A54}" destId="{4E7D1512-C5DD-427F-BDC3-A7244DD1DA01}" srcOrd="1" destOrd="0" presId="urn:microsoft.com/office/officeart/2018/5/layout/IconCircleLabelList"/>
    <dgm:cxn modelId="{26D4CB80-2CB6-445B-8FAE-89A9772E71B7}" type="presParOf" srcId="{DBA4A16F-C800-4A5A-8DFB-8D3054553A54}" destId="{0FA0FB89-095B-4216-A4EB-7F3FC466EE8E}" srcOrd="2" destOrd="0" presId="urn:microsoft.com/office/officeart/2018/5/layout/IconCircleLabelList"/>
    <dgm:cxn modelId="{1BF4ECAB-D4FC-487F-A032-EE600FD499BB}" type="presParOf" srcId="{DBA4A16F-C800-4A5A-8DFB-8D3054553A54}" destId="{7A7D1161-12E7-4144-935C-E6669BCFDFFE}"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8367C3-EA04-4C06-981F-AA7EF7C5EBB3}">
      <dsp:nvSpPr>
        <dsp:cNvPr id="0" name=""/>
        <dsp:cNvSpPr/>
      </dsp:nvSpPr>
      <dsp:spPr>
        <a:xfrm>
          <a:off x="493440"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1BB08C-768D-4D2B-9631-63F99441F95A}">
      <dsp:nvSpPr>
        <dsp:cNvPr id="0" name=""/>
        <dsp:cNvSpPr/>
      </dsp:nvSpPr>
      <dsp:spPr>
        <a:xfrm>
          <a:off x="800081" y="1472847"/>
          <a:ext cx="825571" cy="8255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4A43C6-50FD-4DF4-8B01-44E863559032}">
      <dsp:nvSpPr>
        <dsp:cNvPr id="0" name=""/>
        <dsp:cNvSpPr/>
      </dsp:nvSpPr>
      <dsp:spPr>
        <a:xfrm>
          <a:off x="33479"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Significance of  Path Cost- There is always a cost associated bw link based on the medium of connection. </a:t>
          </a:r>
        </a:p>
      </dsp:txBody>
      <dsp:txXfrm>
        <a:off x="33479" y="3053227"/>
        <a:ext cx="2358776" cy="1639687"/>
      </dsp:txXfrm>
    </dsp:sp>
    <dsp:sp modelId="{E612A394-2A31-47A9-BED1-34C4DBF4EE02}">
      <dsp:nvSpPr>
        <dsp:cNvPr id="0" name=""/>
        <dsp:cNvSpPr/>
      </dsp:nvSpPr>
      <dsp:spPr>
        <a:xfrm>
          <a:off x="3265002"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6EE7F6-BC7F-4397-8C61-D57021A22457}">
      <dsp:nvSpPr>
        <dsp:cNvPr id="0" name=""/>
        <dsp:cNvSpPr/>
      </dsp:nvSpPr>
      <dsp:spPr>
        <a:xfrm>
          <a:off x="3571643" y="1472847"/>
          <a:ext cx="825571" cy="8255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6E2D9B-08F8-4DE8-98F4-2D19AC1D5001}">
      <dsp:nvSpPr>
        <dsp:cNvPr id="0" name=""/>
        <dsp:cNvSpPr/>
      </dsp:nvSpPr>
      <dsp:spPr>
        <a:xfrm>
          <a:off x="2805041"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Inside the Network, Cost can be calculated in 2 ways:</a:t>
          </a:r>
        </a:p>
      </dsp:txBody>
      <dsp:txXfrm>
        <a:off x="2805041" y="3053227"/>
        <a:ext cx="2358776" cy="1639687"/>
      </dsp:txXfrm>
    </dsp:sp>
    <dsp:sp modelId="{611D285A-B37E-4F3C-9A1A-9F6DF05E200A}">
      <dsp:nvSpPr>
        <dsp:cNvPr id="0" name=""/>
        <dsp:cNvSpPr/>
      </dsp:nvSpPr>
      <dsp:spPr>
        <a:xfrm>
          <a:off x="6036564"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6E946B-6563-482F-BC22-3403CF5C876B}">
      <dsp:nvSpPr>
        <dsp:cNvPr id="0" name=""/>
        <dsp:cNvSpPr/>
      </dsp:nvSpPr>
      <dsp:spPr>
        <a:xfrm>
          <a:off x="6343205" y="1472847"/>
          <a:ext cx="825571" cy="8255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89CA83-9F6C-4456-AC13-6CC6AEB7BF34}">
      <dsp:nvSpPr>
        <dsp:cNvPr id="0" name=""/>
        <dsp:cNvSpPr/>
      </dsp:nvSpPr>
      <dsp:spPr>
        <a:xfrm>
          <a:off x="5576603" y="3053227"/>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1)Short method (STP-16 Bit Style)- The IEEE 802.1D specification assigns 16-bit (short) default port cost values to each port that is based on bandwidth.</a:t>
          </a:r>
        </a:p>
      </dsp:txBody>
      <dsp:txXfrm>
        <a:off x="5576603" y="3053227"/>
        <a:ext cx="2358776" cy="1639687"/>
      </dsp:txXfrm>
    </dsp:sp>
    <dsp:sp modelId="{53F9D2E5-A6E7-42A7-BE3F-DC0D96829042}">
      <dsp:nvSpPr>
        <dsp:cNvPr id="0" name=""/>
        <dsp:cNvSpPr/>
      </dsp:nvSpPr>
      <dsp:spPr>
        <a:xfrm>
          <a:off x="8808126" y="1166206"/>
          <a:ext cx="1438853" cy="143885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7D1512-C5DD-427F-BDC3-A7244DD1DA01}">
      <dsp:nvSpPr>
        <dsp:cNvPr id="0" name=""/>
        <dsp:cNvSpPr/>
      </dsp:nvSpPr>
      <dsp:spPr>
        <a:xfrm>
          <a:off x="9114767" y="1472847"/>
          <a:ext cx="825571" cy="82557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7D1161-12E7-4144-935C-E6669BCFDFFE}">
      <dsp:nvSpPr>
        <dsp:cNvPr id="0" name=""/>
        <dsp:cNvSpPr/>
      </dsp:nvSpPr>
      <dsp:spPr>
        <a:xfrm>
          <a:off x="8348165" y="2906606"/>
          <a:ext cx="2358776" cy="163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2) Long method (RSTP-32 Bit style)- 802.1assigns 32-bit (long) default port cost values to each port using a formula that is based on the port bandwidth. The formula for obtaining default 32-bit port costs is to divide the bandwidth of the port by 200,000,000.</a:t>
          </a:r>
        </a:p>
      </dsp:txBody>
      <dsp:txXfrm>
        <a:off x="8348165" y="2906606"/>
        <a:ext cx="2358776" cy="1639687"/>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10/13/2023</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10/13/2023</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8D667-C8BC-F5E5-8CCA-FF3822180C89}"/>
              </a:ext>
            </a:extLst>
          </p:cNvPr>
          <p:cNvSpPr>
            <a:spLocks noGrp="1"/>
          </p:cNvSpPr>
          <p:nvPr>
            <p:ph type="ctrTitle"/>
          </p:nvPr>
        </p:nvSpPr>
        <p:spPr/>
        <p:txBody>
          <a:bodyPr>
            <a:normAutofit/>
          </a:bodyPr>
          <a:lstStyle/>
          <a:p>
            <a:r>
              <a:rPr lang="en-US" sz="3200" dirty="0"/>
              <a:t>Ethernet Network switch Configuration </a:t>
            </a:r>
            <a:endParaRPr lang="en-IN" sz="3200" dirty="0"/>
          </a:p>
        </p:txBody>
      </p:sp>
      <p:sp>
        <p:nvSpPr>
          <p:cNvPr id="3" name="Subtitle 2">
            <a:extLst>
              <a:ext uri="{FF2B5EF4-FFF2-40B4-BE49-F238E27FC236}">
                <a16:creationId xmlns:a16="http://schemas.microsoft.com/office/drawing/2014/main" id="{C07AEB5D-910A-D8BA-225C-D97EF856A02E}"/>
              </a:ext>
            </a:extLst>
          </p:cNvPr>
          <p:cNvSpPr>
            <a:spLocks noGrp="1"/>
          </p:cNvSpPr>
          <p:nvPr>
            <p:ph type="subTitle" idx="1"/>
          </p:nvPr>
        </p:nvSpPr>
        <p:spPr/>
        <p:txBody>
          <a:bodyPr/>
          <a:lstStyle/>
          <a:p>
            <a:endParaRPr lang="en-IN" dirty="0"/>
          </a:p>
        </p:txBody>
      </p:sp>
    </p:spTree>
    <p:extLst>
      <p:ext uri="{BB962C8B-B14F-4D97-AF65-F5344CB8AC3E}">
        <p14:creationId xmlns:p14="http://schemas.microsoft.com/office/powerpoint/2010/main" val="3259649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6C71D-4CA4-D2C0-44BC-ABD1A9E458ED}"/>
              </a:ext>
            </a:extLst>
          </p:cNvPr>
          <p:cNvSpPr>
            <a:spLocks noGrp="1"/>
          </p:cNvSpPr>
          <p:nvPr>
            <p:ph type="title"/>
          </p:nvPr>
        </p:nvSpPr>
        <p:spPr>
          <a:xfrm>
            <a:off x="1451579" y="804519"/>
            <a:ext cx="9603275" cy="1049235"/>
          </a:xfrm>
        </p:spPr>
        <p:txBody>
          <a:bodyPr>
            <a:normAutofit/>
          </a:bodyPr>
          <a:lstStyle/>
          <a:p>
            <a:r>
              <a:rPr lang="en-US" dirty="0"/>
              <a:t>MAGNUM 6k 25 Fiber switch </a:t>
            </a:r>
            <a:endParaRPr lang="en-IN" dirty="0"/>
          </a:p>
        </p:txBody>
      </p:sp>
      <p:sp>
        <p:nvSpPr>
          <p:cNvPr id="3" name="Content Placeholder 2">
            <a:extLst>
              <a:ext uri="{FF2B5EF4-FFF2-40B4-BE49-F238E27FC236}">
                <a16:creationId xmlns:a16="http://schemas.microsoft.com/office/drawing/2014/main" id="{BD21B720-AFF2-99D0-5422-E1B3E47ABB85}"/>
              </a:ext>
            </a:extLst>
          </p:cNvPr>
          <p:cNvSpPr>
            <a:spLocks noGrp="1"/>
          </p:cNvSpPr>
          <p:nvPr>
            <p:ph idx="1"/>
          </p:nvPr>
        </p:nvSpPr>
        <p:spPr>
          <a:xfrm>
            <a:off x="1451579" y="2015734"/>
            <a:ext cx="4162555" cy="3450613"/>
          </a:xfrm>
        </p:spPr>
        <p:txBody>
          <a:bodyPr>
            <a:normAutofit/>
          </a:bodyPr>
          <a:lstStyle/>
          <a:p>
            <a:r>
              <a:rPr lang="en-US" dirty="0"/>
              <a:t>Login into the Switch Through INETRNET EXPLORER by entering IP Address as shown in figure:- </a:t>
            </a:r>
          </a:p>
          <a:p>
            <a:r>
              <a:rPr lang="en-US" dirty="0"/>
              <a:t>Go to “system“ Enter IP Address &amp; subnet mask &amp; select boot mode as manual. </a:t>
            </a:r>
          </a:p>
          <a:p>
            <a:r>
              <a:rPr lang="en-US" dirty="0"/>
              <a:t>Mac address ands serial no. of switch Can be seen here.  </a:t>
            </a:r>
          </a:p>
          <a:p>
            <a:pPr marL="0" indent="0">
              <a:buNone/>
            </a:pPr>
            <a:endParaRPr lang="en-IN" dirty="0"/>
          </a:p>
        </p:txBody>
      </p:sp>
      <p:pic>
        <p:nvPicPr>
          <p:cNvPr id="5" name="Picture 4" descr="A screenshot of a computer&#10;&#10;Description automatically generated">
            <a:extLst>
              <a:ext uri="{FF2B5EF4-FFF2-40B4-BE49-F238E27FC236}">
                <a16:creationId xmlns:a16="http://schemas.microsoft.com/office/drawing/2014/main" id="{6801D2FC-79EE-3C00-743A-0F3FC4FE9AF5}"/>
              </a:ext>
            </a:extLst>
          </p:cNvPr>
          <p:cNvPicPr>
            <a:picLocks noChangeAspect="1"/>
          </p:cNvPicPr>
          <p:nvPr/>
        </p:nvPicPr>
        <p:blipFill rotWithShape="1">
          <a:blip r:embed="rId2"/>
          <a:srcRect l="689" r="3" b="3"/>
          <a:stretch/>
        </p:blipFill>
        <p:spPr>
          <a:xfrm>
            <a:off x="6094411" y="1853754"/>
            <a:ext cx="5561880" cy="4011337"/>
          </a:xfrm>
          <a:prstGeom prst="rect">
            <a:avLst/>
          </a:prstGeom>
        </p:spPr>
      </p:pic>
    </p:spTree>
    <p:extLst>
      <p:ext uri="{BB962C8B-B14F-4D97-AF65-F5344CB8AC3E}">
        <p14:creationId xmlns:p14="http://schemas.microsoft.com/office/powerpoint/2010/main" val="2461158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6" name="Rectangle 15">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7D5E259A-8678-D86C-4EE3-FB7CF7F76EFC}"/>
              </a:ext>
            </a:extLst>
          </p:cNvPr>
          <p:cNvSpPr>
            <a:spLocks noGrp="1"/>
          </p:cNvSpPr>
          <p:nvPr>
            <p:ph idx="1"/>
          </p:nvPr>
        </p:nvSpPr>
        <p:spPr>
          <a:xfrm>
            <a:off x="1451581" y="2015732"/>
            <a:ext cx="4172212" cy="3450613"/>
          </a:xfrm>
        </p:spPr>
        <p:txBody>
          <a:bodyPr>
            <a:normAutofit/>
          </a:bodyPr>
          <a:lstStyle/>
          <a:p>
            <a:pPr>
              <a:lnSpc>
                <a:spcPct val="110000"/>
              </a:lnSpc>
            </a:pPr>
            <a:r>
              <a:rPr lang="en-US" sz="1100" dirty="0"/>
              <a:t>Under “ Bridge RSTP” Option select protocol as Normal RSTP &amp; enable RSTP. </a:t>
            </a:r>
          </a:p>
          <a:p>
            <a:pPr>
              <a:lnSpc>
                <a:spcPct val="110000"/>
              </a:lnSpc>
            </a:pPr>
            <a:r>
              <a:rPr lang="en-US" sz="1100" dirty="0"/>
              <a:t>Set the priority as per the requirement. For root switch the priority will be 0(Maximum) and for 2</a:t>
            </a:r>
            <a:r>
              <a:rPr lang="en-US" sz="1100" baseline="30000" dirty="0"/>
              <a:t>nd</a:t>
            </a:r>
            <a:r>
              <a:rPr lang="en-US" sz="1100" dirty="0"/>
              <a:t> Backup root switch the priority should be one step lower (ex.4096). For All other switch in the network, priority maybe kept same or One step further Lower (Ex. 8192).</a:t>
            </a:r>
          </a:p>
          <a:p>
            <a:pPr>
              <a:lnSpc>
                <a:spcPct val="110000"/>
              </a:lnSpc>
            </a:pPr>
            <a:r>
              <a:rPr lang="en-US" sz="1100" dirty="0"/>
              <a:t>Note: Inside the network, there can be a single “root switch” whose selection is done automatically by RSTP, based on Bridge priority. If the bridge priority is same, then selection is done on Lowest Mac address calculation. </a:t>
            </a:r>
          </a:p>
          <a:p>
            <a:pPr>
              <a:lnSpc>
                <a:spcPct val="110000"/>
              </a:lnSpc>
            </a:pPr>
            <a:r>
              <a:rPr lang="en-US" sz="1100" dirty="0"/>
              <a:t>Standard hello timer-2 sec., forward delay- 15 sec., Root max age- 20 sec. </a:t>
            </a:r>
          </a:p>
          <a:p>
            <a:pPr>
              <a:lnSpc>
                <a:spcPct val="110000"/>
              </a:lnSpc>
            </a:pPr>
            <a:r>
              <a:rPr lang="en-US" sz="1100" dirty="0"/>
              <a:t>Root port mac address can be seen here in  “Designated root”. </a:t>
            </a:r>
          </a:p>
          <a:p>
            <a:pPr>
              <a:lnSpc>
                <a:spcPct val="110000"/>
              </a:lnSpc>
            </a:pPr>
            <a:endParaRPr lang="en-US" sz="1100" dirty="0"/>
          </a:p>
        </p:txBody>
      </p:sp>
      <p:pic>
        <p:nvPicPr>
          <p:cNvPr id="7" name="Picture 6" descr="A screenshot of a computer">
            <a:extLst>
              <a:ext uri="{FF2B5EF4-FFF2-40B4-BE49-F238E27FC236}">
                <a16:creationId xmlns:a16="http://schemas.microsoft.com/office/drawing/2014/main" id="{6FCBDD5F-D647-019D-79DA-0A8E5E50E7E0}"/>
              </a:ext>
            </a:extLst>
          </p:cNvPr>
          <p:cNvPicPr>
            <a:picLocks noChangeAspect="1"/>
          </p:cNvPicPr>
          <p:nvPr/>
        </p:nvPicPr>
        <p:blipFill>
          <a:blip r:embed="rId2"/>
          <a:stretch>
            <a:fillRect/>
          </a:stretch>
        </p:blipFill>
        <p:spPr>
          <a:xfrm>
            <a:off x="6094411" y="1654031"/>
            <a:ext cx="5875916" cy="3742859"/>
          </a:xfrm>
          <a:prstGeom prst="rect">
            <a:avLst/>
          </a:prstGeom>
        </p:spPr>
      </p:pic>
      <p:pic>
        <p:nvPicPr>
          <p:cNvPr id="18" name="Picture 17">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0" name="Straight Connector 19">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20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5C3D674-3D59-4E93-80CA-0C0A9095E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C884B8F8-FDC9-498B-9960-5D7260AFC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6" name="Rectangle 15">
            <a:extLst>
              <a:ext uri="{FF2B5EF4-FFF2-40B4-BE49-F238E27FC236}">
                <a16:creationId xmlns:a16="http://schemas.microsoft.com/office/drawing/2014/main" id="{EF2A81E1-BCBE-426B-8C09-33274E69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8ED9B990-57C6-EE40-BA62-E894770DC7E3}"/>
              </a:ext>
            </a:extLst>
          </p:cNvPr>
          <p:cNvSpPr>
            <a:spLocks noGrp="1"/>
          </p:cNvSpPr>
          <p:nvPr>
            <p:ph idx="1"/>
          </p:nvPr>
        </p:nvSpPr>
        <p:spPr>
          <a:xfrm>
            <a:off x="933254" y="1940944"/>
            <a:ext cx="5160854" cy="3525402"/>
          </a:xfrm>
        </p:spPr>
        <p:txBody>
          <a:bodyPr>
            <a:normAutofit fontScale="85000" lnSpcReduction="20000"/>
          </a:bodyPr>
          <a:lstStyle/>
          <a:p>
            <a:pPr>
              <a:lnSpc>
                <a:spcPct val="110000"/>
              </a:lnSpc>
            </a:pPr>
            <a:r>
              <a:rPr lang="en-US" sz="1600" dirty="0"/>
              <a:t>Under “Port RSTP” option, we can set the Port wise RSTP configuration. </a:t>
            </a:r>
          </a:p>
          <a:p>
            <a:pPr>
              <a:lnSpc>
                <a:spcPct val="110000"/>
              </a:lnSpc>
            </a:pPr>
            <a:r>
              <a:rPr lang="en-US" sz="1600" dirty="0"/>
              <a:t>We can enable/disable or can put the port in “Auto” for  edge /P2P setting of the port. </a:t>
            </a:r>
          </a:p>
          <a:p>
            <a:pPr>
              <a:lnSpc>
                <a:spcPct val="110000"/>
              </a:lnSpc>
            </a:pPr>
            <a:r>
              <a:rPr lang="en-US" sz="1600" dirty="0"/>
              <a:t>For ex. RSTP works on P2P ports only (Only those port which are directly connected to ring, or  RSTP speaking devices , we can say “switch to switch port”). </a:t>
            </a:r>
          </a:p>
          <a:p>
            <a:pPr>
              <a:lnSpc>
                <a:spcPct val="110000"/>
              </a:lnSpc>
            </a:pPr>
            <a:r>
              <a:rPr lang="en-US" sz="1600" dirty="0"/>
              <a:t>Edge port is only for Host/Hub IED’S (BCU/Relay, Non RSTP speaking switch). These port do not Participate in RSTP. </a:t>
            </a:r>
          </a:p>
          <a:p>
            <a:pPr>
              <a:lnSpc>
                <a:spcPct val="110000"/>
              </a:lnSpc>
            </a:pPr>
            <a:r>
              <a:rPr lang="en-US" sz="1600" dirty="0"/>
              <a:t>However, we can enable RSTP on these ports and set the Port properties (edge or P2P). </a:t>
            </a:r>
          </a:p>
          <a:p>
            <a:pPr>
              <a:lnSpc>
                <a:spcPct val="110000"/>
              </a:lnSpc>
            </a:pPr>
            <a:r>
              <a:rPr lang="en-US" sz="1600" dirty="0"/>
              <a:t>If edge and p2p port setting kept as auto , switch will automatically detect the neighbor switch by sending the BPDU On all the ports. </a:t>
            </a:r>
          </a:p>
          <a:p>
            <a:pPr>
              <a:lnSpc>
                <a:spcPct val="110000"/>
              </a:lnSpc>
            </a:pPr>
            <a:endParaRPr lang="en-IN" sz="1600" dirty="0"/>
          </a:p>
        </p:txBody>
      </p:sp>
      <p:pic>
        <p:nvPicPr>
          <p:cNvPr id="7" name="Picture 6" descr="A screenshot of a computer&#10;&#10;Description automatically generated">
            <a:extLst>
              <a:ext uri="{FF2B5EF4-FFF2-40B4-BE49-F238E27FC236}">
                <a16:creationId xmlns:a16="http://schemas.microsoft.com/office/drawing/2014/main" id="{10AADD4E-0F79-A924-A880-59F1192714C9}"/>
              </a:ext>
            </a:extLst>
          </p:cNvPr>
          <p:cNvPicPr>
            <a:picLocks noChangeAspect="1"/>
          </p:cNvPicPr>
          <p:nvPr/>
        </p:nvPicPr>
        <p:blipFill>
          <a:blip r:embed="rId2"/>
          <a:stretch>
            <a:fillRect/>
          </a:stretch>
        </p:blipFill>
        <p:spPr>
          <a:xfrm>
            <a:off x="6094411" y="1157987"/>
            <a:ext cx="5971898" cy="4460387"/>
          </a:xfrm>
          <a:prstGeom prst="rect">
            <a:avLst/>
          </a:prstGeom>
        </p:spPr>
      </p:pic>
      <p:pic>
        <p:nvPicPr>
          <p:cNvPr id="18" name="Picture 17">
            <a:extLst>
              <a:ext uri="{FF2B5EF4-FFF2-40B4-BE49-F238E27FC236}">
                <a16:creationId xmlns:a16="http://schemas.microsoft.com/office/drawing/2014/main" id="{39D1DDD4-5BB3-45BA-B9B3-06B62299AD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0" name="Straight Connector 19">
            <a:extLst>
              <a:ext uri="{FF2B5EF4-FFF2-40B4-BE49-F238E27FC236}">
                <a16:creationId xmlns:a16="http://schemas.microsoft.com/office/drawing/2014/main" id="{A24DAE64-2302-42EA-8239-F2F0775CA5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7992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B3688-50E0-AE9B-E935-CC866C924480}"/>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86F00B8C-2FE9-C946-0B62-596269C76A94}"/>
              </a:ext>
            </a:extLst>
          </p:cNvPr>
          <p:cNvSpPr>
            <a:spLocks noGrp="1"/>
          </p:cNvSpPr>
          <p:nvPr>
            <p:ph idx="1"/>
          </p:nvPr>
        </p:nvSpPr>
        <p:spPr/>
        <p:txBody>
          <a:bodyPr/>
          <a:lstStyle/>
          <a:p>
            <a:r>
              <a:rPr lang="en-US" dirty="0"/>
              <a:t>RSTP setting on Ring formation ports. </a:t>
            </a:r>
          </a:p>
          <a:p>
            <a:endParaRPr lang="en-US" dirty="0"/>
          </a:p>
          <a:p>
            <a:endParaRPr lang="en-US" dirty="0"/>
          </a:p>
          <a:p>
            <a:endParaRPr lang="en-US" dirty="0"/>
          </a:p>
          <a:p>
            <a:r>
              <a:rPr lang="en-US" dirty="0"/>
              <a:t>RSTP setting on Host/hub ports/Where IED’s are connected. </a:t>
            </a:r>
          </a:p>
          <a:p>
            <a:endParaRPr lang="en-IN" dirty="0"/>
          </a:p>
        </p:txBody>
      </p:sp>
      <p:graphicFrame>
        <p:nvGraphicFramePr>
          <p:cNvPr id="4" name="Table 3">
            <a:extLst>
              <a:ext uri="{FF2B5EF4-FFF2-40B4-BE49-F238E27FC236}">
                <a16:creationId xmlns:a16="http://schemas.microsoft.com/office/drawing/2014/main" id="{B67B8FBA-BBE7-04D4-5860-93791284C9D3}"/>
              </a:ext>
            </a:extLst>
          </p:cNvPr>
          <p:cNvGraphicFramePr>
            <a:graphicFrameLocks noGrp="1"/>
          </p:cNvGraphicFramePr>
          <p:nvPr>
            <p:extLst>
              <p:ext uri="{D42A27DB-BD31-4B8C-83A1-F6EECF244321}">
                <p14:modId xmlns:p14="http://schemas.microsoft.com/office/powerpoint/2010/main" val="1097818305"/>
              </p:ext>
            </p:extLst>
          </p:nvPr>
        </p:nvGraphicFramePr>
        <p:xfrm>
          <a:off x="3705521" y="2669232"/>
          <a:ext cx="5343587" cy="889000"/>
        </p:xfrm>
        <a:graphic>
          <a:graphicData uri="http://schemas.openxmlformats.org/drawingml/2006/table">
            <a:tbl>
              <a:tblPr firstRow="1" bandRow="1">
                <a:tableStyleId>{5C22544A-7EE6-4342-B048-85BDC9FD1C3A}</a:tableStyleId>
              </a:tblPr>
              <a:tblGrid>
                <a:gridCol w="753974">
                  <a:extLst>
                    <a:ext uri="{9D8B030D-6E8A-4147-A177-3AD203B41FA5}">
                      <a16:colId xmlns:a16="http://schemas.microsoft.com/office/drawing/2014/main" val="3729429298"/>
                    </a:ext>
                  </a:extLst>
                </a:gridCol>
                <a:gridCol w="1222199">
                  <a:extLst>
                    <a:ext uri="{9D8B030D-6E8A-4147-A177-3AD203B41FA5}">
                      <a16:colId xmlns:a16="http://schemas.microsoft.com/office/drawing/2014/main" val="505588438"/>
                    </a:ext>
                  </a:extLst>
                </a:gridCol>
                <a:gridCol w="1322955">
                  <a:extLst>
                    <a:ext uri="{9D8B030D-6E8A-4147-A177-3AD203B41FA5}">
                      <a16:colId xmlns:a16="http://schemas.microsoft.com/office/drawing/2014/main" val="3077033394"/>
                    </a:ext>
                  </a:extLst>
                </a:gridCol>
                <a:gridCol w="2044459">
                  <a:extLst>
                    <a:ext uri="{9D8B030D-6E8A-4147-A177-3AD203B41FA5}">
                      <a16:colId xmlns:a16="http://schemas.microsoft.com/office/drawing/2014/main" val="3438799795"/>
                    </a:ext>
                  </a:extLst>
                </a:gridCol>
              </a:tblGrid>
              <a:tr h="370840">
                <a:tc>
                  <a:txBody>
                    <a:bodyPr/>
                    <a:lstStyle/>
                    <a:p>
                      <a:r>
                        <a:rPr lang="en-US" sz="1400" dirty="0"/>
                        <a:t> Port no. </a:t>
                      </a:r>
                      <a:endParaRPr lang="en-IN" sz="1400" dirty="0"/>
                    </a:p>
                  </a:txBody>
                  <a:tcPr/>
                </a:tc>
                <a:tc>
                  <a:txBody>
                    <a:bodyPr/>
                    <a:lstStyle/>
                    <a:p>
                      <a:r>
                        <a:rPr lang="en-US" sz="1400" dirty="0"/>
                        <a:t>Enable/Disable</a:t>
                      </a:r>
                      <a:endParaRPr lang="en-IN" sz="1400" dirty="0"/>
                    </a:p>
                  </a:txBody>
                  <a:tcPr/>
                </a:tc>
                <a:tc>
                  <a:txBody>
                    <a:bodyPr/>
                    <a:lstStyle/>
                    <a:p>
                      <a:r>
                        <a:rPr lang="en-US" sz="1400" dirty="0"/>
                        <a:t>Edge Port  </a:t>
                      </a:r>
                      <a:endParaRPr lang="en-IN" sz="1400" dirty="0"/>
                    </a:p>
                  </a:txBody>
                  <a:tcPr/>
                </a:tc>
                <a:tc>
                  <a:txBody>
                    <a:bodyPr/>
                    <a:lstStyle/>
                    <a:p>
                      <a:r>
                        <a:rPr lang="en-US" sz="1400" dirty="0"/>
                        <a:t>Point to Point </a:t>
                      </a:r>
                      <a:endParaRPr lang="en-IN" sz="1400" dirty="0"/>
                    </a:p>
                  </a:txBody>
                  <a:tcPr/>
                </a:tc>
                <a:extLst>
                  <a:ext uri="{0D108BD9-81ED-4DB2-BD59-A6C34878D82A}">
                    <a16:rowId xmlns:a16="http://schemas.microsoft.com/office/drawing/2014/main" val="798612450"/>
                  </a:ext>
                </a:extLst>
              </a:tr>
              <a:tr h="370840">
                <a:tc>
                  <a:txBody>
                    <a:bodyPr/>
                    <a:lstStyle/>
                    <a:p>
                      <a:endParaRPr lang="en-IN" dirty="0"/>
                    </a:p>
                  </a:txBody>
                  <a:tcPr/>
                </a:tc>
                <a:tc>
                  <a:txBody>
                    <a:bodyPr/>
                    <a:lstStyle/>
                    <a:p>
                      <a:r>
                        <a:rPr lang="en-US" dirty="0"/>
                        <a:t>Enable </a:t>
                      </a:r>
                      <a:endParaRPr lang="en-IN" dirty="0"/>
                    </a:p>
                  </a:txBody>
                  <a:tcPr/>
                </a:tc>
                <a:tc>
                  <a:txBody>
                    <a:bodyPr/>
                    <a:lstStyle/>
                    <a:p>
                      <a:r>
                        <a:rPr lang="en-US" dirty="0"/>
                        <a:t>False/auto</a:t>
                      </a:r>
                      <a:endParaRPr lang="en-IN" dirty="0"/>
                    </a:p>
                  </a:txBody>
                  <a:tcPr/>
                </a:tc>
                <a:tc>
                  <a:txBody>
                    <a:bodyPr/>
                    <a:lstStyle/>
                    <a:p>
                      <a:r>
                        <a:rPr lang="en-US" dirty="0"/>
                        <a:t>True </a:t>
                      </a:r>
                      <a:endParaRPr lang="en-IN" dirty="0"/>
                    </a:p>
                  </a:txBody>
                  <a:tcPr/>
                </a:tc>
                <a:extLst>
                  <a:ext uri="{0D108BD9-81ED-4DB2-BD59-A6C34878D82A}">
                    <a16:rowId xmlns:a16="http://schemas.microsoft.com/office/drawing/2014/main" val="3333510768"/>
                  </a:ext>
                </a:extLst>
              </a:tr>
            </a:tbl>
          </a:graphicData>
        </a:graphic>
      </p:graphicFrame>
      <p:graphicFrame>
        <p:nvGraphicFramePr>
          <p:cNvPr id="5" name="Table 4">
            <a:extLst>
              <a:ext uri="{FF2B5EF4-FFF2-40B4-BE49-F238E27FC236}">
                <a16:creationId xmlns:a16="http://schemas.microsoft.com/office/drawing/2014/main" id="{CABC98FC-642C-A177-D4A4-A878E652B41E}"/>
              </a:ext>
            </a:extLst>
          </p:cNvPr>
          <p:cNvGraphicFramePr>
            <a:graphicFrameLocks noGrp="1"/>
          </p:cNvGraphicFramePr>
          <p:nvPr>
            <p:extLst>
              <p:ext uri="{D42A27DB-BD31-4B8C-83A1-F6EECF244321}">
                <p14:modId xmlns:p14="http://schemas.microsoft.com/office/powerpoint/2010/main" val="1682628999"/>
              </p:ext>
            </p:extLst>
          </p:nvPr>
        </p:nvGraphicFramePr>
        <p:xfrm>
          <a:off x="3840672" y="4469276"/>
          <a:ext cx="5122174" cy="889000"/>
        </p:xfrm>
        <a:graphic>
          <a:graphicData uri="http://schemas.openxmlformats.org/drawingml/2006/table">
            <a:tbl>
              <a:tblPr firstRow="1" bandRow="1">
                <a:tableStyleId>{5C22544A-7EE6-4342-B048-85BDC9FD1C3A}</a:tableStyleId>
              </a:tblPr>
              <a:tblGrid>
                <a:gridCol w="759871">
                  <a:extLst>
                    <a:ext uri="{9D8B030D-6E8A-4147-A177-3AD203B41FA5}">
                      <a16:colId xmlns:a16="http://schemas.microsoft.com/office/drawing/2014/main" val="3729429298"/>
                    </a:ext>
                  </a:extLst>
                </a:gridCol>
                <a:gridCol w="978529">
                  <a:extLst>
                    <a:ext uri="{9D8B030D-6E8A-4147-A177-3AD203B41FA5}">
                      <a16:colId xmlns:a16="http://schemas.microsoft.com/office/drawing/2014/main" val="505588438"/>
                    </a:ext>
                  </a:extLst>
                </a:gridCol>
                <a:gridCol w="1344917">
                  <a:extLst>
                    <a:ext uri="{9D8B030D-6E8A-4147-A177-3AD203B41FA5}">
                      <a16:colId xmlns:a16="http://schemas.microsoft.com/office/drawing/2014/main" val="3077033394"/>
                    </a:ext>
                  </a:extLst>
                </a:gridCol>
                <a:gridCol w="2038857">
                  <a:extLst>
                    <a:ext uri="{9D8B030D-6E8A-4147-A177-3AD203B41FA5}">
                      <a16:colId xmlns:a16="http://schemas.microsoft.com/office/drawing/2014/main" val="3438799795"/>
                    </a:ext>
                  </a:extLst>
                </a:gridCol>
              </a:tblGrid>
              <a:tr h="370840">
                <a:tc>
                  <a:txBody>
                    <a:bodyPr/>
                    <a:lstStyle/>
                    <a:p>
                      <a:r>
                        <a:rPr lang="en-US" sz="1400" dirty="0"/>
                        <a:t>Port no. </a:t>
                      </a:r>
                      <a:endParaRPr lang="en-IN" sz="1400" dirty="0"/>
                    </a:p>
                  </a:txBody>
                  <a:tcPr/>
                </a:tc>
                <a:tc>
                  <a:txBody>
                    <a:bodyPr/>
                    <a:lstStyle/>
                    <a:p>
                      <a:r>
                        <a:rPr lang="en-US" sz="1400" dirty="0"/>
                        <a:t>Enable/Disable</a:t>
                      </a:r>
                      <a:endParaRPr lang="en-IN" sz="1400" dirty="0"/>
                    </a:p>
                  </a:txBody>
                  <a:tcPr/>
                </a:tc>
                <a:tc>
                  <a:txBody>
                    <a:bodyPr/>
                    <a:lstStyle/>
                    <a:p>
                      <a:r>
                        <a:rPr lang="en-US" sz="1400" dirty="0"/>
                        <a:t>Edge Port  </a:t>
                      </a:r>
                      <a:endParaRPr lang="en-IN" sz="1400" dirty="0"/>
                    </a:p>
                  </a:txBody>
                  <a:tcPr/>
                </a:tc>
                <a:tc>
                  <a:txBody>
                    <a:bodyPr/>
                    <a:lstStyle/>
                    <a:p>
                      <a:r>
                        <a:rPr lang="en-US" sz="1400" dirty="0"/>
                        <a:t>Point to Point </a:t>
                      </a:r>
                      <a:endParaRPr lang="en-IN" sz="1400" dirty="0"/>
                    </a:p>
                  </a:txBody>
                  <a:tcPr/>
                </a:tc>
                <a:extLst>
                  <a:ext uri="{0D108BD9-81ED-4DB2-BD59-A6C34878D82A}">
                    <a16:rowId xmlns:a16="http://schemas.microsoft.com/office/drawing/2014/main" val="798612450"/>
                  </a:ext>
                </a:extLst>
              </a:tr>
              <a:tr h="370840">
                <a:tc>
                  <a:txBody>
                    <a:bodyPr/>
                    <a:lstStyle/>
                    <a:p>
                      <a:endParaRPr lang="en-IN" dirty="0"/>
                    </a:p>
                  </a:txBody>
                  <a:tcPr/>
                </a:tc>
                <a:tc>
                  <a:txBody>
                    <a:bodyPr/>
                    <a:lstStyle/>
                    <a:p>
                      <a:r>
                        <a:rPr lang="en-US" dirty="0"/>
                        <a:t>Enable </a:t>
                      </a:r>
                      <a:endParaRPr lang="en-IN" dirty="0"/>
                    </a:p>
                  </a:txBody>
                  <a:tcPr/>
                </a:tc>
                <a:tc>
                  <a:txBody>
                    <a:bodyPr/>
                    <a:lstStyle/>
                    <a:p>
                      <a:r>
                        <a:rPr lang="en-US" dirty="0"/>
                        <a:t>True </a:t>
                      </a:r>
                      <a:endParaRPr lang="en-IN" dirty="0"/>
                    </a:p>
                  </a:txBody>
                  <a:tcPr/>
                </a:tc>
                <a:tc>
                  <a:txBody>
                    <a:bodyPr/>
                    <a:lstStyle/>
                    <a:p>
                      <a:r>
                        <a:rPr lang="en-US" dirty="0"/>
                        <a:t>False/Auto  </a:t>
                      </a:r>
                      <a:endParaRPr lang="en-IN" dirty="0"/>
                    </a:p>
                  </a:txBody>
                  <a:tcPr/>
                </a:tc>
                <a:extLst>
                  <a:ext uri="{0D108BD9-81ED-4DB2-BD59-A6C34878D82A}">
                    <a16:rowId xmlns:a16="http://schemas.microsoft.com/office/drawing/2014/main" val="3333510768"/>
                  </a:ext>
                </a:extLst>
              </a:tr>
            </a:tbl>
          </a:graphicData>
        </a:graphic>
      </p:graphicFrame>
    </p:spTree>
    <p:extLst>
      <p:ext uri="{BB962C8B-B14F-4D97-AF65-F5344CB8AC3E}">
        <p14:creationId xmlns:p14="http://schemas.microsoft.com/office/powerpoint/2010/main" val="1086575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FAC8C30-93FA-4F99-80C4-C952D83A49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pic>
        <p:nvPicPr>
          <p:cNvPr id="23" name="Picture 22">
            <a:extLst>
              <a:ext uri="{FF2B5EF4-FFF2-40B4-BE49-F238E27FC236}">
                <a16:creationId xmlns:a16="http://schemas.microsoft.com/office/drawing/2014/main" id="{F3ACDE2A-6BC1-4786-87B1-F7DA35351E7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5" name="Straight Connector 24">
            <a:extLst>
              <a:ext uri="{FF2B5EF4-FFF2-40B4-BE49-F238E27FC236}">
                <a16:creationId xmlns:a16="http://schemas.microsoft.com/office/drawing/2014/main" id="{0A2CC8B5-9886-4AFA-BE09-6178A4ED301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E074C643-41D5-477B-B382-9E79044F72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9" name="Rectangle 28">
            <a:extLst>
              <a:ext uri="{FF2B5EF4-FFF2-40B4-BE49-F238E27FC236}">
                <a16:creationId xmlns:a16="http://schemas.microsoft.com/office/drawing/2014/main" id="{80C007DB-1491-4C70-9CC3-6B3D16C7A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7"/>
            <a:ext cx="10905067" cy="5566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807608E-648A-42CC-8A08-1DE615E552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screenshot of a computer&#10;&#10;Description automatically generated">
            <a:extLst>
              <a:ext uri="{FF2B5EF4-FFF2-40B4-BE49-F238E27FC236}">
                <a16:creationId xmlns:a16="http://schemas.microsoft.com/office/drawing/2014/main" id="{D92BDDD5-45F9-37BB-30AC-4B824A5ED5C8}"/>
              </a:ext>
            </a:extLst>
          </p:cNvPr>
          <p:cNvPicPr>
            <a:picLocks noGrp="1" noChangeAspect="1"/>
          </p:cNvPicPr>
          <p:nvPr>
            <p:ph idx="1"/>
          </p:nvPr>
        </p:nvPicPr>
        <p:blipFill>
          <a:blip r:embed="rId3"/>
          <a:stretch>
            <a:fillRect/>
          </a:stretch>
        </p:blipFill>
        <p:spPr>
          <a:xfrm>
            <a:off x="1128098" y="1489614"/>
            <a:ext cx="4725585" cy="3874979"/>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FEA36852-2C70-3781-2322-0EC074CD1C51}"/>
              </a:ext>
            </a:extLst>
          </p:cNvPr>
          <p:cNvPicPr>
            <a:picLocks noChangeAspect="1"/>
          </p:cNvPicPr>
          <p:nvPr/>
        </p:nvPicPr>
        <p:blipFill>
          <a:blip r:embed="rId4"/>
          <a:stretch>
            <a:fillRect/>
          </a:stretch>
        </p:blipFill>
        <p:spPr>
          <a:xfrm>
            <a:off x="6329268" y="1601846"/>
            <a:ext cx="4725585" cy="3650514"/>
          </a:xfrm>
          <a:prstGeom prst="rect">
            <a:avLst/>
          </a:prstGeom>
        </p:spPr>
      </p:pic>
    </p:spTree>
    <p:extLst>
      <p:ext uri="{BB962C8B-B14F-4D97-AF65-F5344CB8AC3E}">
        <p14:creationId xmlns:p14="http://schemas.microsoft.com/office/powerpoint/2010/main" val="1078618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2">
            <a:extLst>
              <a:ext uri="{FF2B5EF4-FFF2-40B4-BE49-F238E27FC236}">
                <a16:creationId xmlns:a16="http://schemas.microsoft.com/office/drawing/2014/main" id="{B6DEB607-0368-B409-0131-CB9F5A9AB045}"/>
              </a:ext>
            </a:extLst>
          </p:cNvPr>
          <p:cNvGraphicFramePr>
            <a:graphicFrameLocks noGrp="1"/>
          </p:cNvGraphicFramePr>
          <p:nvPr>
            <p:ph idx="1"/>
            <p:extLst>
              <p:ext uri="{D42A27DB-BD31-4B8C-83A1-F6EECF244321}">
                <p14:modId xmlns:p14="http://schemas.microsoft.com/office/powerpoint/2010/main" val="881311099"/>
              </p:ext>
            </p:extLst>
          </p:nvPr>
        </p:nvGraphicFramePr>
        <p:xfrm>
          <a:off x="1451579" y="189781"/>
          <a:ext cx="10740421" cy="5859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a:extLst>
              <a:ext uri="{FF2B5EF4-FFF2-40B4-BE49-F238E27FC236}">
                <a16:creationId xmlns:a16="http://schemas.microsoft.com/office/drawing/2014/main" id="{2FCEC581-9EB3-DF91-7A41-2D26EF3DFA54}"/>
              </a:ext>
            </a:extLst>
          </p:cNvPr>
          <p:cNvGraphicFramePr>
            <a:graphicFrameLocks noGrp="1"/>
          </p:cNvGraphicFramePr>
          <p:nvPr>
            <p:extLst>
              <p:ext uri="{D42A27DB-BD31-4B8C-83A1-F6EECF244321}">
                <p14:modId xmlns:p14="http://schemas.microsoft.com/office/powerpoint/2010/main" val="2510624879"/>
              </p:ext>
            </p:extLst>
          </p:nvPr>
        </p:nvGraphicFramePr>
        <p:xfrm>
          <a:off x="6665619" y="4299663"/>
          <a:ext cx="2478381" cy="1142699"/>
        </p:xfrm>
        <a:graphic>
          <a:graphicData uri="http://schemas.openxmlformats.org/drawingml/2006/table">
            <a:tbl>
              <a:tblPr firstRow="1" bandRow="1">
                <a:tableStyleId>{5C22544A-7EE6-4342-B048-85BDC9FD1C3A}</a:tableStyleId>
              </a:tblPr>
              <a:tblGrid>
                <a:gridCol w="1237840">
                  <a:extLst>
                    <a:ext uri="{9D8B030D-6E8A-4147-A177-3AD203B41FA5}">
                      <a16:colId xmlns:a16="http://schemas.microsoft.com/office/drawing/2014/main" val="3897025567"/>
                    </a:ext>
                  </a:extLst>
                </a:gridCol>
                <a:gridCol w="1240541">
                  <a:extLst>
                    <a:ext uri="{9D8B030D-6E8A-4147-A177-3AD203B41FA5}">
                      <a16:colId xmlns:a16="http://schemas.microsoft.com/office/drawing/2014/main" val="3636939668"/>
                    </a:ext>
                  </a:extLst>
                </a:gridCol>
              </a:tblGrid>
              <a:tr h="330719">
                <a:tc>
                  <a:txBody>
                    <a:bodyPr/>
                    <a:lstStyle/>
                    <a:p>
                      <a:r>
                        <a:rPr lang="en-US" sz="900" dirty="0"/>
                        <a:t>Port Speed</a:t>
                      </a:r>
                    </a:p>
                    <a:p>
                      <a:endParaRPr lang="en-IN" sz="9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Default Cost Value</a:t>
                      </a:r>
                    </a:p>
                    <a:p>
                      <a:endParaRPr lang="en-IN" sz="900" dirty="0"/>
                    </a:p>
                  </a:txBody>
                  <a:tcPr/>
                </a:tc>
                <a:extLst>
                  <a:ext uri="{0D108BD9-81ED-4DB2-BD59-A6C34878D82A}">
                    <a16:rowId xmlns:a16="http://schemas.microsoft.com/office/drawing/2014/main" val="2085576093"/>
                  </a:ext>
                </a:extLst>
              </a:tr>
              <a:tr h="233807">
                <a:tc>
                  <a:txBody>
                    <a:bodyPr/>
                    <a:lstStyle/>
                    <a:p>
                      <a:r>
                        <a:rPr lang="en-US" sz="1000" dirty="0"/>
                        <a:t>10 Mbps</a:t>
                      </a:r>
                    </a:p>
                  </a:txBody>
                  <a:tcPr/>
                </a:tc>
                <a:tc>
                  <a:txBody>
                    <a:bodyPr/>
                    <a:lstStyle/>
                    <a:p>
                      <a:r>
                        <a:rPr lang="en-US" sz="1000" dirty="0"/>
                        <a:t>100</a:t>
                      </a:r>
                      <a:endParaRPr lang="en-IN" sz="1000" dirty="0"/>
                    </a:p>
                  </a:txBody>
                  <a:tcPr/>
                </a:tc>
                <a:extLst>
                  <a:ext uri="{0D108BD9-81ED-4DB2-BD59-A6C34878D82A}">
                    <a16:rowId xmlns:a16="http://schemas.microsoft.com/office/drawing/2014/main" val="3735450050"/>
                  </a:ext>
                </a:extLst>
              </a:tr>
              <a:tr h="233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US" sz="1000" dirty="0"/>
                        <a:t>19</a:t>
                      </a:r>
                      <a:endParaRPr lang="en-IN" sz="1000" dirty="0"/>
                    </a:p>
                  </a:txBody>
                  <a:tcPr/>
                </a:tc>
                <a:extLst>
                  <a:ext uri="{0D108BD9-81ED-4DB2-BD59-A6C34878D82A}">
                    <a16:rowId xmlns:a16="http://schemas.microsoft.com/office/drawing/2014/main" val="4021247979"/>
                  </a:ext>
                </a:extLst>
              </a:tr>
              <a:tr h="2892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US" sz="1000" dirty="0"/>
                        <a:t>4</a:t>
                      </a:r>
                      <a:endParaRPr lang="en-IN" sz="1000" dirty="0"/>
                    </a:p>
                  </a:txBody>
                  <a:tcPr/>
                </a:tc>
                <a:extLst>
                  <a:ext uri="{0D108BD9-81ED-4DB2-BD59-A6C34878D82A}">
                    <a16:rowId xmlns:a16="http://schemas.microsoft.com/office/drawing/2014/main" val="1793316909"/>
                  </a:ext>
                </a:extLst>
              </a:tr>
            </a:tbl>
          </a:graphicData>
        </a:graphic>
      </p:graphicFrame>
      <p:graphicFrame>
        <p:nvGraphicFramePr>
          <p:cNvPr id="5" name="Table 4">
            <a:extLst>
              <a:ext uri="{FF2B5EF4-FFF2-40B4-BE49-F238E27FC236}">
                <a16:creationId xmlns:a16="http://schemas.microsoft.com/office/drawing/2014/main" id="{AC8339DD-8815-1DFB-5BCD-F7E196372688}"/>
              </a:ext>
            </a:extLst>
          </p:cNvPr>
          <p:cNvGraphicFramePr>
            <a:graphicFrameLocks noGrp="1"/>
          </p:cNvGraphicFramePr>
          <p:nvPr>
            <p:extLst>
              <p:ext uri="{D42A27DB-BD31-4B8C-83A1-F6EECF244321}">
                <p14:modId xmlns:p14="http://schemas.microsoft.com/office/powerpoint/2010/main" val="2587010068"/>
              </p:ext>
            </p:extLst>
          </p:nvPr>
        </p:nvGraphicFramePr>
        <p:xfrm>
          <a:off x="9254835" y="4829702"/>
          <a:ext cx="2937165" cy="1219200"/>
        </p:xfrm>
        <a:graphic>
          <a:graphicData uri="http://schemas.openxmlformats.org/drawingml/2006/table">
            <a:tbl>
              <a:tblPr firstRow="1" bandRow="1">
                <a:tableStyleId>{5C22544A-7EE6-4342-B048-85BDC9FD1C3A}</a:tableStyleId>
              </a:tblPr>
              <a:tblGrid>
                <a:gridCol w="1394268">
                  <a:extLst>
                    <a:ext uri="{9D8B030D-6E8A-4147-A177-3AD203B41FA5}">
                      <a16:colId xmlns:a16="http://schemas.microsoft.com/office/drawing/2014/main" val="1142987723"/>
                    </a:ext>
                  </a:extLst>
                </a:gridCol>
                <a:gridCol w="1542897">
                  <a:extLst>
                    <a:ext uri="{9D8B030D-6E8A-4147-A177-3AD203B41FA5}">
                      <a16:colId xmlns:a16="http://schemas.microsoft.com/office/drawing/2014/main" val="3210776173"/>
                    </a:ext>
                  </a:extLst>
                </a:gridCol>
              </a:tblGrid>
              <a:tr h="217185">
                <a:tc>
                  <a:txBody>
                    <a:bodyPr/>
                    <a:lstStyle/>
                    <a:p>
                      <a:r>
                        <a:rPr lang="en-US" sz="1000" dirty="0"/>
                        <a:t>Port Speed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Default Cost Value</a:t>
                      </a:r>
                    </a:p>
                  </a:txBody>
                  <a:tcPr/>
                </a:tc>
                <a:extLst>
                  <a:ext uri="{0D108BD9-81ED-4DB2-BD59-A6C34878D82A}">
                    <a16:rowId xmlns:a16="http://schemas.microsoft.com/office/drawing/2014/main" val="137688207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 Mbps</a:t>
                      </a:r>
                    </a:p>
                  </a:txBody>
                  <a:tcPr/>
                </a:tc>
                <a:tc>
                  <a:txBody>
                    <a:bodyPr/>
                    <a:lstStyle/>
                    <a:p>
                      <a:r>
                        <a:rPr lang="en-IN" sz="1000" dirty="0"/>
                        <a:t>2000000</a:t>
                      </a:r>
                    </a:p>
                  </a:txBody>
                  <a:tcPr/>
                </a:tc>
                <a:extLst>
                  <a:ext uri="{0D108BD9-81ED-4DB2-BD59-A6C34878D82A}">
                    <a16:rowId xmlns:a16="http://schemas.microsoft.com/office/drawing/2014/main" val="472282845"/>
                  </a:ext>
                </a:extLst>
              </a:tr>
              <a:tr h="231378">
                <a:tc>
                  <a:txBody>
                    <a:bodyPr/>
                    <a:lstStyle/>
                    <a:p>
                      <a:r>
                        <a:rPr lang="en-US" sz="1000" dirty="0"/>
                        <a:t>10 Mbps</a:t>
                      </a:r>
                    </a:p>
                  </a:txBody>
                  <a:tcPr/>
                </a:tc>
                <a:tc>
                  <a:txBody>
                    <a:bodyPr/>
                    <a:lstStyle/>
                    <a:p>
                      <a:r>
                        <a:rPr lang="en-IN" sz="1000" b="0" i="0" kern="1200" dirty="0">
                          <a:solidFill>
                            <a:schemeClr val="dk1"/>
                          </a:solidFill>
                          <a:effectLst/>
                          <a:latin typeface="+mn-lt"/>
                          <a:ea typeface="+mn-ea"/>
                          <a:cs typeface="+mn-cs"/>
                        </a:rPr>
                        <a:t>200000</a:t>
                      </a:r>
                      <a:endParaRPr lang="en-IN" sz="1000" dirty="0"/>
                    </a:p>
                  </a:txBody>
                  <a:tcPr/>
                </a:tc>
                <a:extLst>
                  <a:ext uri="{0D108BD9-81ED-4DB2-BD59-A6C34878D82A}">
                    <a16:rowId xmlns:a16="http://schemas.microsoft.com/office/drawing/2014/main" val="2992455293"/>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100 Mbps</a:t>
                      </a:r>
                    </a:p>
                  </a:txBody>
                  <a:tcPr/>
                </a:tc>
                <a:tc>
                  <a:txBody>
                    <a:bodyPr/>
                    <a:lstStyle/>
                    <a:p>
                      <a:r>
                        <a:rPr lang="en-IN" sz="1000" b="0" i="0" kern="1200" dirty="0">
                          <a:solidFill>
                            <a:schemeClr val="dk1"/>
                          </a:solidFill>
                          <a:effectLst/>
                          <a:latin typeface="+mn-lt"/>
                          <a:ea typeface="+mn-ea"/>
                          <a:cs typeface="+mn-cs"/>
                        </a:rPr>
                        <a:t>20000</a:t>
                      </a:r>
                      <a:endParaRPr lang="en-IN" sz="1000" dirty="0"/>
                    </a:p>
                  </a:txBody>
                  <a:tcPr/>
                </a:tc>
                <a:extLst>
                  <a:ext uri="{0D108BD9-81ED-4DB2-BD59-A6C34878D82A}">
                    <a16:rowId xmlns:a16="http://schemas.microsoft.com/office/drawing/2014/main" val="2473698501"/>
                  </a:ext>
                </a:extLst>
              </a:tr>
              <a:tr h="231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Gbps</a:t>
                      </a:r>
                    </a:p>
                  </a:txBody>
                  <a:tcPr/>
                </a:tc>
                <a:tc>
                  <a:txBody>
                    <a:bodyPr/>
                    <a:lstStyle/>
                    <a:p>
                      <a:r>
                        <a:rPr lang="en-IN" sz="1000" b="0" i="0" kern="1200" dirty="0">
                          <a:solidFill>
                            <a:schemeClr val="dk1"/>
                          </a:solidFill>
                          <a:effectLst/>
                          <a:latin typeface="+mn-lt"/>
                          <a:ea typeface="+mn-ea"/>
                          <a:cs typeface="+mn-cs"/>
                        </a:rPr>
                        <a:t>2000</a:t>
                      </a:r>
                      <a:endParaRPr lang="en-IN" sz="1000" dirty="0"/>
                    </a:p>
                  </a:txBody>
                  <a:tcPr/>
                </a:tc>
                <a:extLst>
                  <a:ext uri="{0D108BD9-81ED-4DB2-BD59-A6C34878D82A}">
                    <a16:rowId xmlns:a16="http://schemas.microsoft.com/office/drawing/2014/main" val="4271610608"/>
                  </a:ext>
                </a:extLst>
              </a:tr>
            </a:tbl>
          </a:graphicData>
        </a:graphic>
      </p:graphicFrame>
    </p:spTree>
    <p:extLst>
      <p:ext uri="{BB962C8B-B14F-4D97-AF65-F5344CB8AC3E}">
        <p14:creationId xmlns:p14="http://schemas.microsoft.com/office/powerpoint/2010/main" val="3090216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7" name="Rectangle 2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45B2EB7C-AEC7-C67C-4A0B-4CCF6D434A50}"/>
              </a:ext>
            </a:extLst>
          </p:cNvPr>
          <p:cNvSpPr>
            <a:spLocks noGrp="1"/>
          </p:cNvSpPr>
          <p:nvPr>
            <p:ph idx="1"/>
          </p:nvPr>
        </p:nvSpPr>
        <p:spPr>
          <a:xfrm>
            <a:off x="1451579" y="2015732"/>
            <a:ext cx="5550357" cy="3450613"/>
          </a:xfrm>
        </p:spPr>
        <p:txBody>
          <a:bodyPr>
            <a:normAutofit/>
          </a:bodyPr>
          <a:lstStyle/>
          <a:p>
            <a:r>
              <a:rPr lang="en-US" dirty="0"/>
              <a:t>SNTP configuration for Time Synchronization. </a:t>
            </a:r>
          </a:p>
          <a:p>
            <a:r>
              <a:rPr lang="en-US" dirty="0"/>
              <a:t>Main SNTP server Ip address (GPS) &amp; Secondary SNTP Server (Aux. BCU) should be entered here.  </a:t>
            </a:r>
            <a:endParaRPr lang="en-IN" dirty="0"/>
          </a:p>
        </p:txBody>
      </p:sp>
      <p:pic>
        <p:nvPicPr>
          <p:cNvPr id="7" name="Picture 6" descr="A screenshot of a computer&#10;&#10;Description automatically generated">
            <a:extLst>
              <a:ext uri="{FF2B5EF4-FFF2-40B4-BE49-F238E27FC236}">
                <a16:creationId xmlns:a16="http://schemas.microsoft.com/office/drawing/2014/main" id="{DB20B65E-BE32-0098-49E8-E330B199C3F5}"/>
              </a:ext>
            </a:extLst>
          </p:cNvPr>
          <p:cNvPicPr>
            <a:picLocks noChangeAspect="1"/>
          </p:cNvPicPr>
          <p:nvPr/>
        </p:nvPicPr>
        <p:blipFill>
          <a:blip r:embed="rId2"/>
          <a:stretch>
            <a:fillRect/>
          </a:stretch>
        </p:blipFill>
        <p:spPr>
          <a:xfrm>
            <a:off x="7373035" y="481109"/>
            <a:ext cx="4347909" cy="249190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6B7CDAF1-31A5-9FC5-889E-2DAB2CAF9C89}"/>
              </a:ext>
            </a:extLst>
          </p:cNvPr>
          <p:cNvPicPr>
            <a:picLocks noChangeAspect="1"/>
          </p:cNvPicPr>
          <p:nvPr/>
        </p:nvPicPr>
        <p:blipFill>
          <a:blip r:embed="rId3"/>
          <a:stretch>
            <a:fillRect/>
          </a:stretch>
        </p:blipFill>
        <p:spPr>
          <a:xfrm>
            <a:off x="7373035" y="3138486"/>
            <a:ext cx="4347909" cy="2671187"/>
          </a:xfrm>
          <a:prstGeom prst="rect">
            <a:avLst/>
          </a:prstGeom>
        </p:spPr>
      </p:pic>
      <p:pic>
        <p:nvPicPr>
          <p:cNvPr id="29" name="Picture 2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1" name="Straight Connector 3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1721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742C14A9-3617-46DD-9FC4-ED828A7D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19AB0109-1C89-41F0-9EDF-3DE017BE3F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7" y="1847088"/>
            <a:ext cx="55480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37" name="Rectangle 36">
            <a:extLst>
              <a:ext uri="{FF2B5EF4-FFF2-40B4-BE49-F238E27FC236}">
                <a16:creationId xmlns:a16="http://schemas.microsoft.com/office/drawing/2014/main" id="{19E5CB6C-D5A1-44AB-BAD0-E76C67ED2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Content Placeholder 2">
            <a:extLst>
              <a:ext uri="{FF2B5EF4-FFF2-40B4-BE49-F238E27FC236}">
                <a16:creationId xmlns:a16="http://schemas.microsoft.com/office/drawing/2014/main" id="{F9E66B7B-78BA-FEF8-3AD3-0BB8CB10C15B}"/>
              </a:ext>
            </a:extLst>
          </p:cNvPr>
          <p:cNvSpPr>
            <a:spLocks noGrp="1"/>
          </p:cNvSpPr>
          <p:nvPr>
            <p:ph idx="1"/>
          </p:nvPr>
        </p:nvSpPr>
        <p:spPr>
          <a:xfrm>
            <a:off x="1451579" y="2015732"/>
            <a:ext cx="5550357" cy="3450613"/>
          </a:xfrm>
        </p:spPr>
        <p:txBody>
          <a:bodyPr>
            <a:normAutofit fontScale="70000" lnSpcReduction="20000"/>
          </a:bodyPr>
          <a:lstStyle/>
          <a:p>
            <a:r>
              <a:rPr lang="en-US" dirty="0"/>
              <a:t>Link layer discovery Protocol: LLDP enables a device to advertise its identification, configuration, and capabilities to neighboring devices. Under this protocol neighbor switch MAC address and their port no. can be seen (Which are directly connected to switch.)</a:t>
            </a:r>
          </a:p>
          <a:p>
            <a:r>
              <a:rPr lang="en-US" dirty="0"/>
              <a:t>LLDP State should be enabled.</a:t>
            </a:r>
          </a:p>
          <a:p>
            <a:r>
              <a:rPr lang="en-US" dirty="0"/>
              <a:t>Under “LLDP Port” we can set the LLDP Configuration on individual port </a:t>
            </a:r>
          </a:p>
          <a:p>
            <a:r>
              <a:rPr lang="en-US" dirty="0"/>
              <a:t>In Port status select -Tx and Rx. Management address- Enable</a:t>
            </a:r>
          </a:p>
          <a:p>
            <a:r>
              <a:rPr lang="en-US" dirty="0"/>
              <a:t>TLV (type-length-value) parameters – select All those parameter which is required to be transmitted from Device .(Ex. System description (SD), (PD)Port Description, (SN)System name, System Capabilities (SC).  </a:t>
            </a:r>
          </a:p>
        </p:txBody>
      </p:sp>
      <p:pic>
        <p:nvPicPr>
          <p:cNvPr id="5" name="Picture 4" descr="A screenshot of a computer&#10;&#10;Description automatically generated">
            <a:extLst>
              <a:ext uri="{FF2B5EF4-FFF2-40B4-BE49-F238E27FC236}">
                <a16:creationId xmlns:a16="http://schemas.microsoft.com/office/drawing/2014/main" id="{B3B4EB1E-2CA4-6A0D-8243-D9F4679DB89B}"/>
              </a:ext>
            </a:extLst>
          </p:cNvPr>
          <p:cNvPicPr>
            <a:picLocks noChangeAspect="1"/>
          </p:cNvPicPr>
          <p:nvPr/>
        </p:nvPicPr>
        <p:blipFill>
          <a:blip r:embed="rId2"/>
          <a:stretch>
            <a:fillRect/>
          </a:stretch>
        </p:blipFill>
        <p:spPr>
          <a:xfrm>
            <a:off x="7093527" y="481109"/>
            <a:ext cx="5098170" cy="2491906"/>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8CEB06AB-C3F6-D0F3-9969-BC5D0A508993}"/>
              </a:ext>
            </a:extLst>
          </p:cNvPr>
          <p:cNvPicPr>
            <a:picLocks noChangeAspect="1"/>
          </p:cNvPicPr>
          <p:nvPr/>
        </p:nvPicPr>
        <p:blipFill>
          <a:blip r:embed="rId3"/>
          <a:stretch>
            <a:fillRect/>
          </a:stretch>
        </p:blipFill>
        <p:spPr>
          <a:xfrm>
            <a:off x="7093527" y="3275338"/>
            <a:ext cx="5015346" cy="2292095"/>
          </a:xfrm>
          <a:prstGeom prst="rect">
            <a:avLst/>
          </a:prstGeom>
        </p:spPr>
      </p:pic>
      <p:pic>
        <p:nvPicPr>
          <p:cNvPr id="39" name="Picture 38">
            <a:extLst>
              <a:ext uri="{FF2B5EF4-FFF2-40B4-BE49-F238E27FC236}">
                <a16:creationId xmlns:a16="http://schemas.microsoft.com/office/drawing/2014/main" id="{D5A16967-5C32-4A48-9F02-4F0228AC8D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1" name="Straight Connector 40">
            <a:extLst>
              <a:ext uri="{FF2B5EF4-FFF2-40B4-BE49-F238E27FC236}">
                <a16:creationId xmlns:a16="http://schemas.microsoft.com/office/drawing/2014/main" id="{942D078B-EF20-4DB1-AA1B-87F212C56A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5577124"/>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EFD0AE0786BE84BB6A8C22B19BB2AF1" ma:contentTypeVersion="12" ma:contentTypeDescription="Create a new document." ma:contentTypeScope="" ma:versionID="46fa900df93d4ef180de4c64a1bdaef0">
  <xsd:schema xmlns:xsd="http://www.w3.org/2001/XMLSchema" xmlns:xs="http://www.w3.org/2001/XMLSchema" xmlns:p="http://schemas.microsoft.com/office/2006/metadata/properties" xmlns:ns2="5b1e22a1-7343-4772-b68a-36de49ad4a02" xmlns:ns3="a1a56b39-2d07-46dc-813a-584bd88ff0c3" targetNamespace="http://schemas.microsoft.com/office/2006/metadata/properties" ma:root="true" ma:fieldsID="b501595b6097d54d85b7eefa2fcd3f39" ns2:_="" ns3:_="">
    <xsd:import namespace="5b1e22a1-7343-4772-b68a-36de49ad4a02"/>
    <xsd:import namespace="a1a56b39-2d07-46dc-813a-584bd88ff0c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DateandTim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1e22a1-7343-4772-b68a-36de49ad4a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DateandTime" ma:index="15" nillable="true" ma:displayName="Date and Time" ma:format="DateTime" ma:internalName="DateandTime">
      <xsd:simpleType>
        <xsd:restriction base="dms:DateTim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e3743e6-77a2-454a-a17c-8c8d56f9f3a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1a56b39-2d07-46dc-813a-584bd88ff0c3"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da0702b-8c77-47f9-96fd-fb55da0237be}" ma:internalName="TaxCatchAll" ma:showField="CatchAllData" ma:web="a1a56b39-2d07-46dc-813a-584bd88ff0c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b1e22a1-7343-4772-b68a-36de49ad4a02">
      <Terms xmlns="http://schemas.microsoft.com/office/infopath/2007/PartnerControls"/>
    </lcf76f155ced4ddcb4097134ff3c332f>
    <DateandTime xmlns="5b1e22a1-7343-4772-b68a-36de49ad4a02" xsi:nil="true"/>
    <TaxCatchAll xmlns="a1a56b39-2d07-46dc-813a-584bd88ff0c3" xsi:nil="true"/>
  </documentManagement>
</p:properties>
</file>

<file path=customXml/itemProps1.xml><?xml version="1.0" encoding="utf-8"?>
<ds:datastoreItem xmlns:ds="http://schemas.openxmlformats.org/officeDocument/2006/customXml" ds:itemID="{9595206B-9618-4748-A5B6-FED28413AB82}"/>
</file>

<file path=customXml/itemProps2.xml><?xml version="1.0" encoding="utf-8"?>
<ds:datastoreItem xmlns:ds="http://schemas.openxmlformats.org/officeDocument/2006/customXml" ds:itemID="{13C41873-1BC9-4768-B059-4A3D589645B9}"/>
</file>

<file path=customXml/itemProps3.xml><?xml version="1.0" encoding="utf-8"?>
<ds:datastoreItem xmlns:ds="http://schemas.openxmlformats.org/officeDocument/2006/customXml" ds:itemID="{215077A5-C9B4-4D96-BB6E-D7900CA239B5}"/>
</file>

<file path=docProps/app.xml><?xml version="1.0" encoding="utf-8"?>
<Properties xmlns="http://schemas.openxmlformats.org/officeDocument/2006/extended-properties" xmlns:vt="http://schemas.openxmlformats.org/officeDocument/2006/docPropsVTypes">
  <Template>TM10001114[[fn=Gallery]]</Template>
  <TotalTime>129</TotalTime>
  <Words>694</Words>
  <Application>Microsoft Office PowerPoint</Application>
  <PresentationFormat>Widescreen</PresentationFormat>
  <Paragraphs>64</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Gill Sans MT</vt:lpstr>
      <vt:lpstr>Gallery</vt:lpstr>
      <vt:lpstr>Ethernet Network switch Configuration </vt:lpstr>
      <vt:lpstr>MAGNUM 6k 25 Fiber switch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Ethernet Network switch Configuration </dc:title>
  <dc:creator>Rahul Ahirwar {राहुल अहिरवार}</dc:creator>
  <cp:lastModifiedBy>Rahul Ahirwar {राहुल अहिरवार}</cp:lastModifiedBy>
  <cp:revision>12</cp:revision>
  <dcterms:created xsi:type="dcterms:W3CDTF">2023-10-06T10:01:48Z</dcterms:created>
  <dcterms:modified xsi:type="dcterms:W3CDTF">2023-10-13T05:49:38Z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0x0101001EFD0AE0786BE84BB6A8C22B19BB2AF1</vt:lpwstr>
  </property>
</Properties>
</file>