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diagrams/layout1.xml" ContentType="application/vnd.openxmlformats-officedocument.drawingml.diagramLayout+xml"/>
  <Override PartName="/ppt/diagrams/drawing1.xml" ContentType="application/vnd.ms-office.drawingml.diagramDrawing+xml"/>
  <Override PartName="/ppt/diagrams/quickStyle1.xml" ContentType="application/vnd.openxmlformats-officedocument.drawingml.diagramStyle+xml"/>
  <Override PartName="/ppt/diagrams/colors1.xml" ContentType="application/vnd.openxmlformats-officedocument.drawingml.diagramCol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5" r:id="rId5"/>
    <p:sldId id="268" r:id="rId6"/>
    <p:sldId id="259" r:id="rId7"/>
    <p:sldId id="266" r:id="rId8"/>
    <p:sldId id="267" r:id="rId9"/>
    <p:sldId id="261" r:id="rId10"/>
    <p:sldId id="262"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4" d="100"/>
          <a:sy n="104" d="100"/>
        </p:scale>
        <p:origin x="138"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949881-8633-4CF3-9AAB-F956FB1B00A4}"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429A8AE0-8CCD-48ED-8FE3-A02BE5D8314F}">
      <dgm:prSet/>
      <dgm:spPr/>
      <dgm:t>
        <a:bodyPr/>
        <a:lstStyle/>
        <a:p>
          <a:pPr>
            <a:lnSpc>
              <a:spcPct val="100000"/>
            </a:lnSpc>
            <a:defRPr cap="all"/>
          </a:pPr>
          <a:r>
            <a:rPr lang="en-US"/>
            <a:t>Significance of  Path Cost- There is always a cost associated bw link based on the medium of connection. </a:t>
          </a:r>
        </a:p>
      </dgm:t>
    </dgm:pt>
    <dgm:pt modelId="{E3439911-9B93-4EB2-9351-0CDC31D73F0A}" type="parTrans" cxnId="{A927B396-7C98-4708-9D8B-F9D07DB470C0}">
      <dgm:prSet/>
      <dgm:spPr/>
      <dgm:t>
        <a:bodyPr/>
        <a:lstStyle/>
        <a:p>
          <a:endParaRPr lang="en-US"/>
        </a:p>
      </dgm:t>
    </dgm:pt>
    <dgm:pt modelId="{8E0111BE-E382-43B2-861F-EBA6CDF0497A}" type="sibTrans" cxnId="{A927B396-7C98-4708-9D8B-F9D07DB470C0}">
      <dgm:prSet/>
      <dgm:spPr/>
      <dgm:t>
        <a:bodyPr/>
        <a:lstStyle/>
        <a:p>
          <a:pPr>
            <a:lnSpc>
              <a:spcPct val="100000"/>
            </a:lnSpc>
          </a:pPr>
          <a:endParaRPr lang="en-US"/>
        </a:p>
      </dgm:t>
    </dgm:pt>
    <dgm:pt modelId="{B32F0EBE-CA48-4CE9-ACBF-1A8708C62BF1}">
      <dgm:prSet/>
      <dgm:spPr/>
      <dgm:t>
        <a:bodyPr/>
        <a:lstStyle/>
        <a:p>
          <a:pPr>
            <a:lnSpc>
              <a:spcPct val="100000"/>
            </a:lnSpc>
            <a:defRPr cap="all"/>
          </a:pPr>
          <a:r>
            <a:rPr lang="en-US"/>
            <a:t>Inside the Network, Cost can be calculated in 2 ways:</a:t>
          </a:r>
        </a:p>
      </dgm:t>
    </dgm:pt>
    <dgm:pt modelId="{1B49CED7-7DEC-4E7E-BF3E-4F370C07F838}" type="parTrans" cxnId="{2CD05F2C-F2D9-4D37-A7A1-0CB546C770C4}">
      <dgm:prSet/>
      <dgm:spPr/>
      <dgm:t>
        <a:bodyPr/>
        <a:lstStyle/>
        <a:p>
          <a:endParaRPr lang="en-US"/>
        </a:p>
      </dgm:t>
    </dgm:pt>
    <dgm:pt modelId="{037424D0-6893-4168-9397-3D19BF8394BE}" type="sibTrans" cxnId="{2CD05F2C-F2D9-4D37-A7A1-0CB546C770C4}">
      <dgm:prSet/>
      <dgm:spPr/>
      <dgm:t>
        <a:bodyPr/>
        <a:lstStyle/>
        <a:p>
          <a:pPr>
            <a:lnSpc>
              <a:spcPct val="100000"/>
            </a:lnSpc>
          </a:pPr>
          <a:endParaRPr lang="en-US"/>
        </a:p>
      </dgm:t>
    </dgm:pt>
    <dgm:pt modelId="{04F6FF40-D205-492A-9F14-911FA743167A}">
      <dgm:prSet/>
      <dgm:spPr/>
      <dgm:t>
        <a:bodyPr/>
        <a:lstStyle/>
        <a:p>
          <a:pPr>
            <a:lnSpc>
              <a:spcPct val="100000"/>
            </a:lnSpc>
            <a:defRPr cap="all"/>
          </a:pPr>
          <a:r>
            <a:rPr lang="en-US"/>
            <a:t>1)Short method (STP-16 Bit Style)- The IEEE 802.1D specification assigns 16-bit (short) default port cost values to each port that is based on bandwidth.</a:t>
          </a:r>
        </a:p>
      </dgm:t>
    </dgm:pt>
    <dgm:pt modelId="{7C8B144B-3260-4DA3-A647-7C346888C45C}" type="parTrans" cxnId="{5BF60D6F-38B2-4CA7-B23E-7415921FB4CC}">
      <dgm:prSet/>
      <dgm:spPr/>
      <dgm:t>
        <a:bodyPr/>
        <a:lstStyle/>
        <a:p>
          <a:endParaRPr lang="en-US"/>
        </a:p>
      </dgm:t>
    </dgm:pt>
    <dgm:pt modelId="{D2429E94-0088-4BD1-B024-55320FD6BC3A}" type="sibTrans" cxnId="{5BF60D6F-38B2-4CA7-B23E-7415921FB4CC}">
      <dgm:prSet/>
      <dgm:spPr/>
      <dgm:t>
        <a:bodyPr/>
        <a:lstStyle/>
        <a:p>
          <a:pPr>
            <a:lnSpc>
              <a:spcPct val="100000"/>
            </a:lnSpc>
          </a:pPr>
          <a:endParaRPr lang="en-US"/>
        </a:p>
      </dgm:t>
    </dgm:pt>
    <dgm:pt modelId="{83AE3A37-EA0A-4FDF-BAA6-A131F6B0E98C}">
      <dgm:prSet/>
      <dgm:spPr/>
      <dgm:t>
        <a:bodyPr/>
        <a:lstStyle/>
        <a:p>
          <a:pPr>
            <a:lnSpc>
              <a:spcPct val="100000"/>
            </a:lnSpc>
            <a:defRPr cap="all"/>
          </a:pPr>
          <a:r>
            <a:rPr lang="en-US" dirty="0"/>
            <a:t>2) Long method (RSTP-32 Bit style)- 802.1assigns 32-bit (long) default port cost values to each port using a formula that is based on the port bandwidth. The formula for obtaining default 32-bit port costs is to divide the bandwidth of the port by 200,000,000.</a:t>
          </a:r>
        </a:p>
      </dgm:t>
    </dgm:pt>
    <dgm:pt modelId="{06EFBCCF-F99D-4C77-8B16-54D4C2C44DB8}" type="parTrans" cxnId="{56A3735B-0432-47AA-A3C0-5454AEDA326F}">
      <dgm:prSet/>
      <dgm:spPr/>
      <dgm:t>
        <a:bodyPr/>
        <a:lstStyle/>
        <a:p>
          <a:endParaRPr lang="en-US"/>
        </a:p>
      </dgm:t>
    </dgm:pt>
    <dgm:pt modelId="{BD943C84-423F-4FDE-9173-D471E1450A0B}" type="sibTrans" cxnId="{56A3735B-0432-47AA-A3C0-5454AEDA326F}">
      <dgm:prSet/>
      <dgm:spPr/>
      <dgm:t>
        <a:bodyPr/>
        <a:lstStyle/>
        <a:p>
          <a:endParaRPr lang="en-US"/>
        </a:p>
      </dgm:t>
    </dgm:pt>
    <dgm:pt modelId="{4FEA37CD-7842-4418-BC36-E3A925DF0735}" type="pres">
      <dgm:prSet presAssocID="{5A949881-8633-4CF3-9AAB-F956FB1B00A4}" presName="root" presStyleCnt="0">
        <dgm:presLayoutVars>
          <dgm:dir/>
          <dgm:resizeHandles val="exact"/>
        </dgm:presLayoutVars>
      </dgm:prSet>
      <dgm:spPr/>
    </dgm:pt>
    <dgm:pt modelId="{BD148B1C-C7C5-4CFE-A7EC-819F1CCF751C}" type="pres">
      <dgm:prSet presAssocID="{429A8AE0-8CCD-48ED-8FE3-A02BE5D8314F}" presName="compNode" presStyleCnt="0"/>
      <dgm:spPr/>
    </dgm:pt>
    <dgm:pt modelId="{838367C3-EA04-4C06-981F-AA7EF7C5EBB3}" type="pres">
      <dgm:prSet presAssocID="{429A8AE0-8CCD-48ED-8FE3-A02BE5D8314F}" presName="iconBgRect" presStyleLbl="bgShp" presStyleIdx="0" presStyleCnt="4"/>
      <dgm:spPr/>
    </dgm:pt>
    <dgm:pt modelId="{8B1BB08C-768D-4D2B-9631-63F99441F95A}" type="pres">
      <dgm:prSet presAssocID="{429A8AE0-8CCD-48ED-8FE3-A02BE5D8314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ink"/>
        </a:ext>
      </dgm:extLst>
    </dgm:pt>
    <dgm:pt modelId="{23519671-013E-46EE-A138-AE3B816440D7}" type="pres">
      <dgm:prSet presAssocID="{429A8AE0-8CCD-48ED-8FE3-A02BE5D8314F}" presName="spaceRect" presStyleCnt="0"/>
      <dgm:spPr/>
    </dgm:pt>
    <dgm:pt modelId="{2D4A43C6-50FD-4DF4-8B01-44E863559032}" type="pres">
      <dgm:prSet presAssocID="{429A8AE0-8CCD-48ED-8FE3-A02BE5D8314F}" presName="textRect" presStyleLbl="revTx" presStyleIdx="0" presStyleCnt="4">
        <dgm:presLayoutVars>
          <dgm:chMax val="1"/>
          <dgm:chPref val="1"/>
        </dgm:presLayoutVars>
      </dgm:prSet>
      <dgm:spPr/>
    </dgm:pt>
    <dgm:pt modelId="{425126CA-33FF-4548-B2B2-B47D851B4297}" type="pres">
      <dgm:prSet presAssocID="{8E0111BE-E382-43B2-861F-EBA6CDF0497A}" presName="sibTrans" presStyleCnt="0"/>
      <dgm:spPr/>
    </dgm:pt>
    <dgm:pt modelId="{2CFBBADE-9C6B-4631-81A7-14C1F75A184F}" type="pres">
      <dgm:prSet presAssocID="{B32F0EBE-CA48-4CE9-ACBF-1A8708C62BF1}" presName="compNode" presStyleCnt="0"/>
      <dgm:spPr/>
    </dgm:pt>
    <dgm:pt modelId="{E612A394-2A31-47A9-BED1-34C4DBF4EE02}" type="pres">
      <dgm:prSet presAssocID="{B32F0EBE-CA48-4CE9-ACBF-1A8708C62BF1}" presName="iconBgRect" presStyleLbl="bgShp" presStyleIdx="1" presStyleCnt="4"/>
      <dgm:spPr/>
    </dgm:pt>
    <dgm:pt modelId="{386EE7F6-BC7F-4397-8C61-D57021A22457}" type="pres">
      <dgm:prSet presAssocID="{B32F0EBE-CA48-4CE9-ACBF-1A8708C62BF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 Network"/>
        </a:ext>
      </dgm:extLst>
    </dgm:pt>
    <dgm:pt modelId="{84F9F865-F933-4C09-A936-1C6A7DDFDD3B}" type="pres">
      <dgm:prSet presAssocID="{B32F0EBE-CA48-4CE9-ACBF-1A8708C62BF1}" presName="spaceRect" presStyleCnt="0"/>
      <dgm:spPr/>
    </dgm:pt>
    <dgm:pt modelId="{886E2D9B-08F8-4DE8-98F4-2D19AC1D5001}" type="pres">
      <dgm:prSet presAssocID="{B32F0EBE-CA48-4CE9-ACBF-1A8708C62BF1}" presName="textRect" presStyleLbl="revTx" presStyleIdx="1" presStyleCnt="4">
        <dgm:presLayoutVars>
          <dgm:chMax val="1"/>
          <dgm:chPref val="1"/>
        </dgm:presLayoutVars>
      </dgm:prSet>
      <dgm:spPr/>
    </dgm:pt>
    <dgm:pt modelId="{F52480A3-3635-4B80-9F0E-D5BA3664A671}" type="pres">
      <dgm:prSet presAssocID="{037424D0-6893-4168-9397-3D19BF8394BE}" presName="sibTrans" presStyleCnt="0"/>
      <dgm:spPr/>
    </dgm:pt>
    <dgm:pt modelId="{BBBF6BCB-D82C-46C0-8704-2BB29AD8BCAB}" type="pres">
      <dgm:prSet presAssocID="{04F6FF40-D205-492A-9F14-911FA743167A}" presName="compNode" presStyleCnt="0"/>
      <dgm:spPr/>
    </dgm:pt>
    <dgm:pt modelId="{611D285A-B37E-4F3C-9A1A-9F6DF05E200A}" type="pres">
      <dgm:prSet presAssocID="{04F6FF40-D205-492A-9F14-911FA743167A}" presName="iconBgRect" presStyleLbl="bgShp" presStyleIdx="2" presStyleCnt="4"/>
      <dgm:spPr/>
    </dgm:pt>
    <dgm:pt modelId="{796E946B-6563-482F-BC22-3403CF5C876B}" type="pres">
      <dgm:prSet presAssocID="{04F6FF40-D205-492A-9F14-911FA743167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rocessor"/>
        </a:ext>
      </dgm:extLst>
    </dgm:pt>
    <dgm:pt modelId="{F7C631EB-1033-49AE-9BC5-7BDF2C9F2FFC}" type="pres">
      <dgm:prSet presAssocID="{04F6FF40-D205-492A-9F14-911FA743167A}" presName="spaceRect" presStyleCnt="0"/>
      <dgm:spPr/>
    </dgm:pt>
    <dgm:pt modelId="{D289CA83-9F6C-4456-AC13-6CC6AEB7BF34}" type="pres">
      <dgm:prSet presAssocID="{04F6FF40-D205-492A-9F14-911FA743167A}" presName="textRect" presStyleLbl="revTx" presStyleIdx="2" presStyleCnt="4">
        <dgm:presLayoutVars>
          <dgm:chMax val="1"/>
          <dgm:chPref val="1"/>
        </dgm:presLayoutVars>
      </dgm:prSet>
      <dgm:spPr/>
    </dgm:pt>
    <dgm:pt modelId="{77C6B344-18BC-4C3E-8757-2102B4892935}" type="pres">
      <dgm:prSet presAssocID="{D2429E94-0088-4BD1-B024-55320FD6BC3A}" presName="sibTrans" presStyleCnt="0"/>
      <dgm:spPr/>
    </dgm:pt>
    <dgm:pt modelId="{DBA4A16F-C800-4A5A-8DFB-8D3054553A54}" type="pres">
      <dgm:prSet presAssocID="{83AE3A37-EA0A-4FDF-BAA6-A131F6B0E98C}" presName="compNode" presStyleCnt="0"/>
      <dgm:spPr/>
    </dgm:pt>
    <dgm:pt modelId="{53F9D2E5-A6E7-42A7-BE3F-DC0D96829042}" type="pres">
      <dgm:prSet presAssocID="{83AE3A37-EA0A-4FDF-BAA6-A131F6B0E98C}" presName="iconBgRect" presStyleLbl="bgShp" presStyleIdx="3" presStyleCnt="4"/>
      <dgm:spPr/>
    </dgm:pt>
    <dgm:pt modelId="{4E7D1512-C5DD-427F-BDC3-A7244DD1DA01}" type="pres">
      <dgm:prSet presAssocID="{83AE3A37-EA0A-4FDF-BAA6-A131F6B0E98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Wireless router"/>
        </a:ext>
      </dgm:extLst>
    </dgm:pt>
    <dgm:pt modelId="{0FA0FB89-095B-4216-A4EB-7F3FC466EE8E}" type="pres">
      <dgm:prSet presAssocID="{83AE3A37-EA0A-4FDF-BAA6-A131F6B0E98C}" presName="spaceRect" presStyleCnt="0"/>
      <dgm:spPr/>
    </dgm:pt>
    <dgm:pt modelId="{7A7D1161-12E7-4144-935C-E6669BCFDFFE}" type="pres">
      <dgm:prSet presAssocID="{83AE3A37-EA0A-4FDF-BAA6-A131F6B0E98C}" presName="textRect" presStyleLbl="revTx" presStyleIdx="3" presStyleCnt="4" custLinFactNeighborY="-8942">
        <dgm:presLayoutVars>
          <dgm:chMax val="1"/>
          <dgm:chPref val="1"/>
        </dgm:presLayoutVars>
      </dgm:prSet>
      <dgm:spPr/>
    </dgm:pt>
  </dgm:ptLst>
  <dgm:cxnLst>
    <dgm:cxn modelId="{BC33270D-84A2-45B7-AFBE-A7BC5E01EEB3}" type="presOf" srcId="{429A8AE0-8CCD-48ED-8FE3-A02BE5D8314F}" destId="{2D4A43C6-50FD-4DF4-8B01-44E863559032}" srcOrd="0" destOrd="0" presId="urn:microsoft.com/office/officeart/2018/5/layout/IconCircleLabelList"/>
    <dgm:cxn modelId="{2CD05F2C-F2D9-4D37-A7A1-0CB546C770C4}" srcId="{5A949881-8633-4CF3-9AAB-F956FB1B00A4}" destId="{B32F0EBE-CA48-4CE9-ACBF-1A8708C62BF1}" srcOrd="1" destOrd="0" parTransId="{1B49CED7-7DEC-4E7E-BF3E-4F370C07F838}" sibTransId="{037424D0-6893-4168-9397-3D19BF8394BE}"/>
    <dgm:cxn modelId="{56A3735B-0432-47AA-A3C0-5454AEDA326F}" srcId="{5A949881-8633-4CF3-9AAB-F956FB1B00A4}" destId="{83AE3A37-EA0A-4FDF-BAA6-A131F6B0E98C}" srcOrd="3" destOrd="0" parTransId="{06EFBCCF-F99D-4C77-8B16-54D4C2C44DB8}" sibTransId="{BD943C84-423F-4FDE-9173-D471E1450A0B}"/>
    <dgm:cxn modelId="{5BF60D6F-38B2-4CA7-B23E-7415921FB4CC}" srcId="{5A949881-8633-4CF3-9AAB-F956FB1B00A4}" destId="{04F6FF40-D205-492A-9F14-911FA743167A}" srcOrd="2" destOrd="0" parTransId="{7C8B144B-3260-4DA3-A647-7C346888C45C}" sibTransId="{D2429E94-0088-4BD1-B024-55320FD6BC3A}"/>
    <dgm:cxn modelId="{A927B396-7C98-4708-9D8B-F9D07DB470C0}" srcId="{5A949881-8633-4CF3-9AAB-F956FB1B00A4}" destId="{429A8AE0-8CCD-48ED-8FE3-A02BE5D8314F}" srcOrd="0" destOrd="0" parTransId="{E3439911-9B93-4EB2-9351-0CDC31D73F0A}" sibTransId="{8E0111BE-E382-43B2-861F-EBA6CDF0497A}"/>
    <dgm:cxn modelId="{D7C5B7BA-495C-4352-A903-75DB2500B573}" type="presOf" srcId="{5A949881-8633-4CF3-9AAB-F956FB1B00A4}" destId="{4FEA37CD-7842-4418-BC36-E3A925DF0735}" srcOrd="0" destOrd="0" presId="urn:microsoft.com/office/officeart/2018/5/layout/IconCircleLabelList"/>
    <dgm:cxn modelId="{327B65DB-B985-44F5-B7AA-6E06A22AE557}" type="presOf" srcId="{04F6FF40-D205-492A-9F14-911FA743167A}" destId="{D289CA83-9F6C-4456-AC13-6CC6AEB7BF34}" srcOrd="0" destOrd="0" presId="urn:microsoft.com/office/officeart/2018/5/layout/IconCircleLabelList"/>
    <dgm:cxn modelId="{FC54BFE4-7FEC-4318-B2B6-B2BCAF16BF24}" type="presOf" srcId="{B32F0EBE-CA48-4CE9-ACBF-1A8708C62BF1}" destId="{886E2D9B-08F8-4DE8-98F4-2D19AC1D5001}" srcOrd="0" destOrd="0" presId="urn:microsoft.com/office/officeart/2018/5/layout/IconCircleLabelList"/>
    <dgm:cxn modelId="{1E40FCE9-AADB-4DD5-BF86-F04571D430A8}" type="presOf" srcId="{83AE3A37-EA0A-4FDF-BAA6-A131F6B0E98C}" destId="{7A7D1161-12E7-4144-935C-E6669BCFDFFE}" srcOrd="0" destOrd="0" presId="urn:microsoft.com/office/officeart/2018/5/layout/IconCircleLabelList"/>
    <dgm:cxn modelId="{BE6C9D5F-68BF-47F6-A683-2C3AA0BEB539}" type="presParOf" srcId="{4FEA37CD-7842-4418-BC36-E3A925DF0735}" destId="{BD148B1C-C7C5-4CFE-A7EC-819F1CCF751C}" srcOrd="0" destOrd="0" presId="urn:microsoft.com/office/officeart/2018/5/layout/IconCircleLabelList"/>
    <dgm:cxn modelId="{1FA3D91E-D88A-4AE6-A683-B8E4AA87E915}" type="presParOf" srcId="{BD148B1C-C7C5-4CFE-A7EC-819F1CCF751C}" destId="{838367C3-EA04-4C06-981F-AA7EF7C5EBB3}" srcOrd="0" destOrd="0" presId="urn:microsoft.com/office/officeart/2018/5/layout/IconCircleLabelList"/>
    <dgm:cxn modelId="{7832A99E-9EFC-4ECA-ABA6-9DA340A9D265}" type="presParOf" srcId="{BD148B1C-C7C5-4CFE-A7EC-819F1CCF751C}" destId="{8B1BB08C-768D-4D2B-9631-63F99441F95A}" srcOrd="1" destOrd="0" presId="urn:microsoft.com/office/officeart/2018/5/layout/IconCircleLabelList"/>
    <dgm:cxn modelId="{AAA82190-C2FE-40FF-86E8-E2FDB78D8B0B}" type="presParOf" srcId="{BD148B1C-C7C5-4CFE-A7EC-819F1CCF751C}" destId="{23519671-013E-46EE-A138-AE3B816440D7}" srcOrd="2" destOrd="0" presId="urn:microsoft.com/office/officeart/2018/5/layout/IconCircleLabelList"/>
    <dgm:cxn modelId="{9B994DA7-5C54-4777-839C-8CB290247DF9}" type="presParOf" srcId="{BD148B1C-C7C5-4CFE-A7EC-819F1CCF751C}" destId="{2D4A43C6-50FD-4DF4-8B01-44E863559032}" srcOrd="3" destOrd="0" presId="urn:microsoft.com/office/officeart/2018/5/layout/IconCircleLabelList"/>
    <dgm:cxn modelId="{2F5415B7-90AE-4F71-848A-1ADD9775EA87}" type="presParOf" srcId="{4FEA37CD-7842-4418-BC36-E3A925DF0735}" destId="{425126CA-33FF-4548-B2B2-B47D851B4297}" srcOrd="1" destOrd="0" presId="urn:microsoft.com/office/officeart/2018/5/layout/IconCircleLabelList"/>
    <dgm:cxn modelId="{128C624A-5FC8-45F5-A9AB-FDB8D1C2ADE0}" type="presParOf" srcId="{4FEA37CD-7842-4418-BC36-E3A925DF0735}" destId="{2CFBBADE-9C6B-4631-81A7-14C1F75A184F}" srcOrd="2" destOrd="0" presId="urn:microsoft.com/office/officeart/2018/5/layout/IconCircleLabelList"/>
    <dgm:cxn modelId="{86714745-6401-4B75-87D8-794EA1657987}" type="presParOf" srcId="{2CFBBADE-9C6B-4631-81A7-14C1F75A184F}" destId="{E612A394-2A31-47A9-BED1-34C4DBF4EE02}" srcOrd="0" destOrd="0" presId="urn:microsoft.com/office/officeart/2018/5/layout/IconCircleLabelList"/>
    <dgm:cxn modelId="{DD8F0070-3F11-4938-85FD-851CA3800B69}" type="presParOf" srcId="{2CFBBADE-9C6B-4631-81A7-14C1F75A184F}" destId="{386EE7F6-BC7F-4397-8C61-D57021A22457}" srcOrd="1" destOrd="0" presId="urn:microsoft.com/office/officeart/2018/5/layout/IconCircleLabelList"/>
    <dgm:cxn modelId="{A83B1532-B387-4442-BB8E-91C98817419E}" type="presParOf" srcId="{2CFBBADE-9C6B-4631-81A7-14C1F75A184F}" destId="{84F9F865-F933-4C09-A936-1C6A7DDFDD3B}" srcOrd="2" destOrd="0" presId="urn:microsoft.com/office/officeart/2018/5/layout/IconCircleLabelList"/>
    <dgm:cxn modelId="{D5173F02-EF88-4EEB-9F85-CDD550F1DCD9}" type="presParOf" srcId="{2CFBBADE-9C6B-4631-81A7-14C1F75A184F}" destId="{886E2D9B-08F8-4DE8-98F4-2D19AC1D5001}" srcOrd="3" destOrd="0" presId="urn:microsoft.com/office/officeart/2018/5/layout/IconCircleLabelList"/>
    <dgm:cxn modelId="{562121BD-E85F-457B-85B6-AC6729E60173}" type="presParOf" srcId="{4FEA37CD-7842-4418-BC36-E3A925DF0735}" destId="{F52480A3-3635-4B80-9F0E-D5BA3664A671}" srcOrd="3" destOrd="0" presId="urn:microsoft.com/office/officeart/2018/5/layout/IconCircleLabelList"/>
    <dgm:cxn modelId="{A17DD7B7-9927-49AC-BB68-90C71492943E}" type="presParOf" srcId="{4FEA37CD-7842-4418-BC36-E3A925DF0735}" destId="{BBBF6BCB-D82C-46C0-8704-2BB29AD8BCAB}" srcOrd="4" destOrd="0" presId="urn:microsoft.com/office/officeart/2018/5/layout/IconCircleLabelList"/>
    <dgm:cxn modelId="{5229E52A-C71C-4FC6-8FDE-84155EC44561}" type="presParOf" srcId="{BBBF6BCB-D82C-46C0-8704-2BB29AD8BCAB}" destId="{611D285A-B37E-4F3C-9A1A-9F6DF05E200A}" srcOrd="0" destOrd="0" presId="urn:microsoft.com/office/officeart/2018/5/layout/IconCircleLabelList"/>
    <dgm:cxn modelId="{A4451414-0875-4C11-8DF0-3626CFE784BF}" type="presParOf" srcId="{BBBF6BCB-D82C-46C0-8704-2BB29AD8BCAB}" destId="{796E946B-6563-482F-BC22-3403CF5C876B}" srcOrd="1" destOrd="0" presId="urn:microsoft.com/office/officeart/2018/5/layout/IconCircleLabelList"/>
    <dgm:cxn modelId="{E1AB7154-F64D-44F0-9675-DB4CF508F4C3}" type="presParOf" srcId="{BBBF6BCB-D82C-46C0-8704-2BB29AD8BCAB}" destId="{F7C631EB-1033-49AE-9BC5-7BDF2C9F2FFC}" srcOrd="2" destOrd="0" presId="urn:microsoft.com/office/officeart/2018/5/layout/IconCircleLabelList"/>
    <dgm:cxn modelId="{1049B9CA-10EF-4230-9519-28C59CAFCC91}" type="presParOf" srcId="{BBBF6BCB-D82C-46C0-8704-2BB29AD8BCAB}" destId="{D289CA83-9F6C-4456-AC13-6CC6AEB7BF34}" srcOrd="3" destOrd="0" presId="urn:microsoft.com/office/officeart/2018/5/layout/IconCircleLabelList"/>
    <dgm:cxn modelId="{DAAD622A-2C31-4311-8AC2-5A4600D60E64}" type="presParOf" srcId="{4FEA37CD-7842-4418-BC36-E3A925DF0735}" destId="{77C6B344-18BC-4C3E-8757-2102B4892935}" srcOrd="5" destOrd="0" presId="urn:microsoft.com/office/officeart/2018/5/layout/IconCircleLabelList"/>
    <dgm:cxn modelId="{080FC4B8-45C0-4518-8A8F-68354A6EB637}" type="presParOf" srcId="{4FEA37CD-7842-4418-BC36-E3A925DF0735}" destId="{DBA4A16F-C800-4A5A-8DFB-8D3054553A54}" srcOrd="6" destOrd="0" presId="urn:microsoft.com/office/officeart/2018/5/layout/IconCircleLabelList"/>
    <dgm:cxn modelId="{632A01AB-C917-4B66-9E83-6C188A6BD39B}" type="presParOf" srcId="{DBA4A16F-C800-4A5A-8DFB-8D3054553A54}" destId="{53F9D2E5-A6E7-42A7-BE3F-DC0D96829042}" srcOrd="0" destOrd="0" presId="urn:microsoft.com/office/officeart/2018/5/layout/IconCircleLabelList"/>
    <dgm:cxn modelId="{0D84BC89-6AEE-46BA-AA77-1259C7614209}" type="presParOf" srcId="{DBA4A16F-C800-4A5A-8DFB-8D3054553A54}" destId="{4E7D1512-C5DD-427F-BDC3-A7244DD1DA01}" srcOrd="1" destOrd="0" presId="urn:microsoft.com/office/officeart/2018/5/layout/IconCircleLabelList"/>
    <dgm:cxn modelId="{26D4CB80-2CB6-445B-8FAE-89A9772E71B7}" type="presParOf" srcId="{DBA4A16F-C800-4A5A-8DFB-8D3054553A54}" destId="{0FA0FB89-095B-4216-A4EB-7F3FC466EE8E}" srcOrd="2" destOrd="0" presId="urn:microsoft.com/office/officeart/2018/5/layout/IconCircleLabelList"/>
    <dgm:cxn modelId="{1BF4ECAB-D4FC-487F-A032-EE600FD499BB}" type="presParOf" srcId="{DBA4A16F-C800-4A5A-8DFB-8D3054553A54}" destId="{7A7D1161-12E7-4144-935C-E6669BCFDFFE}"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8367C3-EA04-4C06-981F-AA7EF7C5EBB3}">
      <dsp:nvSpPr>
        <dsp:cNvPr id="0" name=""/>
        <dsp:cNvSpPr/>
      </dsp:nvSpPr>
      <dsp:spPr>
        <a:xfrm>
          <a:off x="493440"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1BB08C-768D-4D2B-9631-63F99441F95A}">
      <dsp:nvSpPr>
        <dsp:cNvPr id="0" name=""/>
        <dsp:cNvSpPr/>
      </dsp:nvSpPr>
      <dsp:spPr>
        <a:xfrm>
          <a:off x="800081" y="1472847"/>
          <a:ext cx="825571" cy="8255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4A43C6-50FD-4DF4-8B01-44E863559032}">
      <dsp:nvSpPr>
        <dsp:cNvPr id="0" name=""/>
        <dsp:cNvSpPr/>
      </dsp:nvSpPr>
      <dsp:spPr>
        <a:xfrm>
          <a:off x="33479"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Significance of  Path Cost- There is always a cost associated bw link based on the medium of connection. </a:t>
          </a:r>
        </a:p>
      </dsp:txBody>
      <dsp:txXfrm>
        <a:off x="33479" y="3053227"/>
        <a:ext cx="2358776" cy="1639687"/>
      </dsp:txXfrm>
    </dsp:sp>
    <dsp:sp modelId="{E612A394-2A31-47A9-BED1-34C4DBF4EE02}">
      <dsp:nvSpPr>
        <dsp:cNvPr id="0" name=""/>
        <dsp:cNvSpPr/>
      </dsp:nvSpPr>
      <dsp:spPr>
        <a:xfrm>
          <a:off x="3265002"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6EE7F6-BC7F-4397-8C61-D57021A22457}">
      <dsp:nvSpPr>
        <dsp:cNvPr id="0" name=""/>
        <dsp:cNvSpPr/>
      </dsp:nvSpPr>
      <dsp:spPr>
        <a:xfrm>
          <a:off x="3571643" y="1472847"/>
          <a:ext cx="825571" cy="8255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6E2D9B-08F8-4DE8-98F4-2D19AC1D5001}">
      <dsp:nvSpPr>
        <dsp:cNvPr id="0" name=""/>
        <dsp:cNvSpPr/>
      </dsp:nvSpPr>
      <dsp:spPr>
        <a:xfrm>
          <a:off x="2805041"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Inside the Network, Cost can be calculated in 2 ways:</a:t>
          </a:r>
        </a:p>
      </dsp:txBody>
      <dsp:txXfrm>
        <a:off x="2805041" y="3053227"/>
        <a:ext cx="2358776" cy="1639687"/>
      </dsp:txXfrm>
    </dsp:sp>
    <dsp:sp modelId="{611D285A-B37E-4F3C-9A1A-9F6DF05E200A}">
      <dsp:nvSpPr>
        <dsp:cNvPr id="0" name=""/>
        <dsp:cNvSpPr/>
      </dsp:nvSpPr>
      <dsp:spPr>
        <a:xfrm>
          <a:off x="6036564"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6E946B-6563-482F-BC22-3403CF5C876B}">
      <dsp:nvSpPr>
        <dsp:cNvPr id="0" name=""/>
        <dsp:cNvSpPr/>
      </dsp:nvSpPr>
      <dsp:spPr>
        <a:xfrm>
          <a:off x="6343205" y="1472847"/>
          <a:ext cx="825571" cy="8255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89CA83-9F6C-4456-AC13-6CC6AEB7BF34}">
      <dsp:nvSpPr>
        <dsp:cNvPr id="0" name=""/>
        <dsp:cNvSpPr/>
      </dsp:nvSpPr>
      <dsp:spPr>
        <a:xfrm>
          <a:off x="5576603"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1)Short method (STP-16 Bit Style)- The IEEE 802.1D specification assigns 16-bit (short) default port cost values to each port that is based on bandwidth.</a:t>
          </a:r>
        </a:p>
      </dsp:txBody>
      <dsp:txXfrm>
        <a:off x="5576603" y="3053227"/>
        <a:ext cx="2358776" cy="1639687"/>
      </dsp:txXfrm>
    </dsp:sp>
    <dsp:sp modelId="{53F9D2E5-A6E7-42A7-BE3F-DC0D96829042}">
      <dsp:nvSpPr>
        <dsp:cNvPr id="0" name=""/>
        <dsp:cNvSpPr/>
      </dsp:nvSpPr>
      <dsp:spPr>
        <a:xfrm>
          <a:off x="8808126"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7D1512-C5DD-427F-BDC3-A7244DD1DA01}">
      <dsp:nvSpPr>
        <dsp:cNvPr id="0" name=""/>
        <dsp:cNvSpPr/>
      </dsp:nvSpPr>
      <dsp:spPr>
        <a:xfrm>
          <a:off x="9114767" y="1472847"/>
          <a:ext cx="825571" cy="82557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7D1161-12E7-4144-935C-E6669BCFDFFE}">
      <dsp:nvSpPr>
        <dsp:cNvPr id="0" name=""/>
        <dsp:cNvSpPr/>
      </dsp:nvSpPr>
      <dsp:spPr>
        <a:xfrm>
          <a:off x="8348165" y="2906606"/>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2) Long method (RSTP-32 Bit style)- 802.1assigns 32-bit (long) default port cost values to each port using a formula that is based on the port bandwidth. The formula for obtaining default 32-bit port costs is to divide the bandwidth of the port by 200,000,000.</a:t>
          </a:r>
        </a:p>
      </dsp:txBody>
      <dsp:txXfrm>
        <a:off x="8348165" y="2906606"/>
        <a:ext cx="2358776" cy="1639687"/>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10/13/2023</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10/13/2023</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8D667-C8BC-F5E5-8CCA-FF3822180C89}"/>
              </a:ext>
            </a:extLst>
          </p:cNvPr>
          <p:cNvSpPr>
            <a:spLocks noGrp="1"/>
          </p:cNvSpPr>
          <p:nvPr>
            <p:ph type="ctrTitle"/>
          </p:nvPr>
        </p:nvSpPr>
        <p:spPr/>
        <p:txBody>
          <a:bodyPr>
            <a:normAutofit/>
          </a:bodyPr>
          <a:lstStyle/>
          <a:p>
            <a:r>
              <a:rPr lang="en-US" sz="3200" dirty="0"/>
              <a:t>Ethernet Network switch Configuration </a:t>
            </a:r>
            <a:endParaRPr lang="en-IN" sz="3200" dirty="0"/>
          </a:p>
        </p:txBody>
      </p:sp>
      <p:sp>
        <p:nvSpPr>
          <p:cNvPr id="3" name="Subtitle 2">
            <a:extLst>
              <a:ext uri="{FF2B5EF4-FFF2-40B4-BE49-F238E27FC236}">
                <a16:creationId xmlns:a16="http://schemas.microsoft.com/office/drawing/2014/main" id="{C07AEB5D-910A-D8BA-225C-D97EF856A02E}"/>
              </a:ext>
            </a:extLst>
          </p:cNvPr>
          <p:cNvSpPr>
            <a:spLocks noGrp="1"/>
          </p:cNvSpPr>
          <p:nvPr>
            <p:ph type="subTitle" idx="1"/>
          </p:nvPr>
        </p:nvSpPr>
        <p:spPr/>
        <p:txBody>
          <a:bodyPr/>
          <a:lstStyle/>
          <a:p>
            <a:endParaRPr lang="en-IN" dirty="0"/>
          </a:p>
        </p:txBody>
      </p:sp>
    </p:spTree>
    <p:extLst>
      <p:ext uri="{BB962C8B-B14F-4D97-AF65-F5344CB8AC3E}">
        <p14:creationId xmlns:p14="http://schemas.microsoft.com/office/powerpoint/2010/main" val="3259649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49" name="Rectangle 48">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53" name="Rectangle 52">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45B2EB7C-AEC7-C67C-4A0B-4CCF6D434A50}"/>
              </a:ext>
            </a:extLst>
          </p:cNvPr>
          <p:cNvSpPr>
            <a:spLocks noGrp="1"/>
          </p:cNvSpPr>
          <p:nvPr>
            <p:ph idx="1"/>
          </p:nvPr>
        </p:nvSpPr>
        <p:spPr>
          <a:xfrm>
            <a:off x="1451581" y="2015732"/>
            <a:ext cx="4172212" cy="3450613"/>
          </a:xfrm>
        </p:spPr>
        <p:txBody>
          <a:bodyPr>
            <a:normAutofit/>
          </a:bodyPr>
          <a:lstStyle/>
          <a:p>
            <a:r>
              <a:rPr lang="en-US" dirty="0"/>
              <a:t>SNTP configuration for Time Synchronization. </a:t>
            </a:r>
          </a:p>
          <a:p>
            <a:r>
              <a:rPr lang="en-US" dirty="0"/>
              <a:t>External SNTP server Ip address (GPS) &amp; Redundant  SNTP Server (Aux. BCU) should be entered here.  </a:t>
            </a:r>
            <a:endParaRPr lang="en-IN" dirty="0"/>
          </a:p>
        </p:txBody>
      </p:sp>
      <p:pic>
        <p:nvPicPr>
          <p:cNvPr id="4" name="Picture 3" descr="A screenshot of a computer&#10;&#10;Description automatically generated">
            <a:extLst>
              <a:ext uri="{FF2B5EF4-FFF2-40B4-BE49-F238E27FC236}">
                <a16:creationId xmlns:a16="http://schemas.microsoft.com/office/drawing/2014/main" id="{8298751C-7D17-D94D-7F5B-F4E9E1FD6E6A}"/>
              </a:ext>
            </a:extLst>
          </p:cNvPr>
          <p:cNvPicPr>
            <a:picLocks noChangeAspect="1"/>
          </p:cNvPicPr>
          <p:nvPr/>
        </p:nvPicPr>
        <p:blipFill>
          <a:blip r:embed="rId2"/>
          <a:stretch>
            <a:fillRect/>
          </a:stretch>
        </p:blipFill>
        <p:spPr>
          <a:xfrm>
            <a:off x="5845029" y="633131"/>
            <a:ext cx="5931335" cy="4763763"/>
          </a:xfrm>
          <a:prstGeom prst="rect">
            <a:avLst/>
          </a:prstGeom>
        </p:spPr>
      </p:pic>
      <p:pic>
        <p:nvPicPr>
          <p:cNvPr id="55" name="Picture 54">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57" name="Straight Connector 56">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1721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40" name="Rectangle 39">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94DF824-9FDC-3B1F-40BB-9454C430C050}"/>
              </a:ext>
            </a:extLst>
          </p:cNvPr>
          <p:cNvSpPr>
            <a:spLocks noGrp="1"/>
          </p:cNvSpPr>
          <p:nvPr>
            <p:ph idx="1"/>
          </p:nvPr>
        </p:nvSpPr>
        <p:spPr>
          <a:xfrm>
            <a:off x="1451581" y="2015732"/>
            <a:ext cx="4172212" cy="3450613"/>
          </a:xfrm>
        </p:spPr>
        <p:txBody>
          <a:bodyPr>
            <a:normAutofit/>
          </a:bodyPr>
          <a:lstStyle/>
          <a:p>
            <a:r>
              <a:rPr lang="en-US" dirty="0"/>
              <a:t>Any changes made inside switch need to be load and saved under basic settings. </a:t>
            </a:r>
            <a:endParaRPr lang="en-IN" dirty="0"/>
          </a:p>
        </p:txBody>
      </p:sp>
      <p:pic>
        <p:nvPicPr>
          <p:cNvPr id="7" name="Picture 6" descr="A screenshot of a computer&#10;&#10;Description automatically generated">
            <a:extLst>
              <a:ext uri="{FF2B5EF4-FFF2-40B4-BE49-F238E27FC236}">
                <a16:creationId xmlns:a16="http://schemas.microsoft.com/office/drawing/2014/main" id="{90C2916A-A229-FE4B-4BCB-D143A9D22930}"/>
              </a:ext>
            </a:extLst>
          </p:cNvPr>
          <p:cNvPicPr>
            <a:picLocks noChangeAspect="1"/>
          </p:cNvPicPr>
          <p:nvPr/>
        </p:nvPicPr>
        <p:blipFill>
          <a:blip r:embed="rId2"/>
          <a:stretch>
            <a:fillRect/>
          </a:stretch>
        </p:blipFill>
        <p:spPr>
          <a:xfrm>
            <a:off x="6094411" y="1006764"/>
            <a:ext cx="5774316" cy="4730337"/>
          </a:xfrm>
          <a:prstGeom prst="rect">
            <a:avLst/>
          </a:prstGeom>
        </p:spPr>
      </p:pic>
      <p:pic>
        <p:nvPicPr>
          <p:cNvPr id="42" name="Picture 41">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4" name="Straight Connector 43">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9176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a:extLst>
              <a:ext uri="{FF2B5EF4-FFF2-40B4-BE49-F238E27FC236}">
                <a16:creationId xmlns:a16="http://schemas.microsoft.com/office/drawing/2014/main" id="{5656C71D-4CA4-D2C0-44BC-ABD1A9E458ED}"/>
              </a:ext>
            </a:extLst>
          </p:cNvPr>
          <p:cNvSpPr>
            <a:spLocks noGrp="1"/>
          </p:cNvSpPr>
          <p:nvPr>
            <p:ph type="title"/>
          </p:nvPr>
        </p:nvSpPr>
        <p:spPr>
          <a:xfrm>
            <a:off x="1451580" y="804520"/>
            <a:ext cx="4176511" cy="1049235"/>
          </a:xfrm>
        </p:spPr>
        <p:txBody>
          <a:bodyPr>
            <a:normAutofit/>
          </a:bodyPr>
          <a:lstStyle/>
          <a:p>
            <a:r>
              <a:rPr lang="en-US" dirty="0"/>
              <a:t>MAGNUM 6k 25 Fiber switch </a:t>
            </a:r>
            <a:endParaRPr lang="en-IN" dirty="0"/>
          </a:p>
        </p:txBody>
      </p:sp>
      <p:sp>
        <p:nvSpPr>
          <p:cNvPr id="15" name="Rectangle 14">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BD21B720-AFF2-99D0-5422-E1B3E47ABB85}"/>
              </a:ext>
            </a:extLst>
          </p:cNvPr>
          <p:cNvSpPr>
            <a:spLocks noGrp="1"/>
          </p:cNvSpPr>
          <p:nvPr>
            <p:ph idx="1"/>
          </p:nvPr>
        </p:nvSpPr>
        <p:spPr>
          <a:xfrm>
            <a:off x="1451581" y="2015732"/>
            <a:ext cx="4172212" cy="3450613"/>
          </a:xfrm>
        </p:spPr>
        <p:txBody>
          <a:bodyPr>
            <a:normAutofit/>
          </a:bodyPr>
          <a:lstStyle/>
          <a:p>
            <a:r>
              <a:rPr lang="en-US" dirty="0"/>
              <a:t>Login into the Switch Through “Hi View” by entering IP Address as shown in figure:- </a:t>
            </a:r>
          </a:p>
          <a:p>
            <a:r>
              <a:rPr lang="en-US" dirty="0"/>
              <a:t>Enter User Id- admin &amp; Password: “Private” (Default)</a:t>
            </a:r>
          </a:p>
        </p:txBody>
      </p:sp>
      <p:pic>
        <p:nvPicPr>
          <p:cNvPr id="6" name="Picture 5" descr="A screenshot of a computer&#10;&#10;Description automatically generated">
            <a:extLst>
              <a:ext uri="{FF2B5EF4-FFF2-40B4-BE49-F238E27FC236}">
                <a16:creationId xmlns:a16="http://schemas.microsoft.com/office/drawing/2014/main" id="{0B2FF2CB-FB47-3516-8451-D4885CC9C768}"/>
              </a:ext>
            </a:extLst>
          </p:cNvPr>
          <p:cNvPicPr>
            <a:picLocks noChangeAspect="1"/>
          </p:cNvPicPr>
          <p:nvPr/>
        </p:nvPicPr>
        <p:blipFill>
          <a:blip r:embed="rId2"/>
          <a:stretch>
            <a:fillRect/>
          </a:stretch>
        </p:blipFill>
        <p:spPr>
          <a:xfrm>
            <a:off x="5745018" y="1740839"/>
            <a:ext cx="5874327" cy="3725505"/>
          </a:xfrm>
          <a:prstGeom prst="rect">
            <a:avLst/>
          </a:prstGeom>
        </p:spPr>
      </p:pic>
      <p:pic>
        <p:nvPicPr>
          <p:cNvPr id="17" name="Picture 16">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9" name="Straight Connector 18">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1158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42" name="Rectangle 41">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D5E259A-8678-D86C-4EE3-FB7CF7F76EFC}"/>
              </a:ext>
            </a:extLst>
          </p:cNvPr>
          <p:cNvSpPr>
            <a:spLocks noGrp="1"/>
          </p:cNvSpPr>
          <p:nvPr>
            <p:ph idx="1"/>
          </p:nvPr>
        </p:nvSpPr>
        <p:spPr>
          <a:xfrm>
            <a:off x="1451581" y="2015732"/>
            <a:ext cx="4172212" cy="3450613"/>
          </a:xfrm>
        </p:spPr>
        <p:txBody>
          <a:bodyPr>
            <a:normAutofit/>
          </a:bodyPr>
          <a:lstStyle/>
          <a:p>
            <a:r>
              <a:rPr lang="en-US" dirty="0"/>
              <a:t>Under Basic setting, go to “ system”- Here we can see which port link is up or Down &amp; Temperature of the Switch.  </a:t>
            </a:r>
          </a:p>
          <a:p>
            <a:pPr marL="0" indent="0">
              <a:buNone/>
            </a:pPr>
            <a:endParaRPr lang="en-US" dirty="0"/>
          </a:p>
        </p:txBody>
      </p:sp>
      <p:pic>
        <p:nvPicPr>
          <p:cNvPr id="4" name="Picture 3" descr="A screenshot of a computer&#10;&#10;Description automatically generated">
            <a:extLst>
              <a:ext uri="{FF2B5EF4-FFF2-40B4-BE49-F238E27FC236}">
                <a16:creationId xmlns:a16="http://schemas.microsoft.com/office/drawing/2014/main" id="{6D286350-D8FF-2E93-6A99-98905BC3D65C}"/>
              </a:ext>
            </a:extLst>
          </p:cNvPr>
          <p:cNvPicPr>
            <a:picLocks noChangeAspect="1"/>
          </p:cNvPicPr>
          <p:nvPr/>
        </p:nvPicPr>
        <p:blipFill>
          <a:blip r:embed="rId2"/>
          <a:stretch>
            <a:fillRect/>
          </a:stretch>
        </p:blipFill>
        <p:spPr>
          <a:xfrm>
            <a:off x="6094411" y="1393609"/>
            <a:ext cx="4960442" cy="3484710"/>
          </a:xfrm>
          <a:prstGeom prst="rect">
            <a:avLst/>
          </a:prstGeom>
        </p:spPr>
      </p:pic>
      <p:pic>
        <p:nvPicPr>
          <p:cNvPr id="44" name="Picture 43">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6" name="Straight Connector 45">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20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6" name="Rectangle 15">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9" name="Content Placeholder 8">
            <a:extLst>
              <a:ext uri="{FF2B5EF4-FFF2-40B4-BE49-F238E27FC236}">
                <a16:creationId xmlns:a16="http://schemas.microsoft.com/office/drawing/2014/main" id="{E8E308F2-D230-9439-9CCB-E1D697A9E415}"/>
              </a:ext>
            </a:extLst>
          </p:cNvPr>
          <p:cNvSpPr>
            <a:spLocks noGrp="1"/>
          </p:cNvSpPr>
          <p:nvPr>
            <p:ph idx="1"/>
          </p:nvPr>
        </p:nvSpPr>
        <p:spPr>
          <a:xfrm>
            <a:off x="1451581" y="2015732"/>
            <a:ext cx="4172212" cy="3450613"/>
          </a:xfrm>
        </p:spPr>
        <p:txBody>
          <a:bodyPr>
            <a:normAutofit/>
          </a:bodyPr>
          <a:lstStyle/>
          <a:p>
            <a:r>
              <a:rPr lang="en-US" dirty="0"/>
              <a:t>Under “Network” option we can set the IP Address and Subnet mask for managing the Switch. </a:t>
            </a:r>
          </a:p>
        </p:txBody>
      </p:sp>
      <p:pic>
        <p:nvPicPr>
          <p:cNvPr id="5" name="Content Placeholder 4" descr="A screenshot of a computer&#10;&#10;Description automatically generated">
            <a:extLst>
              <a:ext uri="{FF2B5EF4-FFF2-40B4-BE49-F238E27FC236}">
                <a16:creationId xmlns:a16="http://schemas.microsoft.com/office/drawing/2014/main" id="{A27A78EE-D9FF-6C0E-6670-22D5AA17DCDA}"/>
              </a:ext>
            </a:extLst>
          </p:cNvPr>
          <p:cNvPicPr>
            <a:picLocks noChangeAspect="1"/>
          </p:cNvPicPr>
          <p:nvPr/>
        </p:nvPicPr>
        <p:blipFill>
          <a:blip r:embed="rId2"/>
          <a:stretch>
            <a:fillRect/>
          </a:stretch>
        </p:blipFill>
        <p:spPr>
          <a:xfrm>
            <a:off x="6094411" y="794327"/>
            <a:ext cx="6023698" cy="4479637"/>
          </a:xfrm>
          <a:prstGeom prst="rect">
            <a:avLst/>
          </a:prstGeom>
        </p:spPr>
      </p:pic>
      <p:pic>
        <p:nvPicPr>
          <p:cNvPr id="18" name="Picture 17">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0" name="Straight Connector 19">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9013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4" name="Rectangle 13">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EC1AF64A-03B3-A3FE-F5F5-3E6AB2EDD1AD}"/>
              </a:ext>
            </a:extLst>
          </p:cNvPr>
          <p:cNvSpPr>
            <a:spLocks noGrp="1"/>
          </p:cNvSpPr>
          <p:nvPr>
            <p:ph idx="1"/>
          </p:nvPr>
        </p:nvSpPr>
        <p:spPr>
          <a:xfrm>
            <a:off x="1451581" y="2015732"/>
            <a:ext cx="4172212" cy="3450613"/>
          </a:xfrm>
        </p:spPr>
        <p:txBody>
          <a:bodyPr>
            <a:normAutofit/>
          </a:bodyPr>
          <a:lstStyle/>
          <a:p>
            <a:r>
              <a:rPr lang="en-US" dirty="0"/>
              <a:t>Port Type/Link status can be seen under “Basic setting &gt;Port Configuration”. We can select auto/manual configuration. </a:t>
            </a:r>
            <a:endParaRPr lang="en-IN" dirty="0"/>
          </a:p>
        </p:txBody>
      </p:sp>
      <p:pic>
        <p:nvPicPr>
          <p:cNvPr id="5" name="Picture 4" descr="A screenshot of a computer&#10;&#10;Description automatically generated">
            <a:extLst>
              <a:ext uri="{FF2B5EF4-FFF2-40B4-BE49-F238E27FC236}">
                <a16:creationId xmlns:a16="http://schemas.microsoft.com/office/drawing/2014/main" id="{0AE268A6-1A53-18F8-408B-906520F9999A}"/>
              </a:ext>
            </a:extLst>
          </p:cNvPr>
          <p:cNvPicPr>
            <a:picLocks noChangeAspect="1"/>
          </p:cNvPicPr>
          <p:nvPr/>
        </p:nvPicPr>
        <p:blipFill>
          <a:blip r:embed="rId2"/>
          <a:stretch>
            <a:fillRect/>
          </a:stretch>
        </p:blipFill>
        <p:spPr>
          <a:xfrm>
            <a:off x="6094410" y="572657"/>
            <a:ext cx="5894389" cy="4893685"/>
          </a:xfrm>
          <a:prstGeom prst="rect">
            <a:avLst/>
          </a:prstGeom>
        </p:spPr>
      </p:pic>
      <p:pic>
        <p:nvPicPr>
          <p:cNvPr id="16" name="Picture 15">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8" name="Straight Connector 17">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7399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55" name="Rectangle 54">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8ED9B990-57C6-EE40-BA62-E894770DC7E3}"/>
              </a:ext>
            </a:extLst>
          </p:cNvPr>
          <p:cNvSpPr>
            <a:spLocks noGrp="1"/>
          </p:cNvSpPr>
          <p:nvPr>
            <p:ph idx="1"/>
          </p:nvPr>
        </p:nvSpPr>
        <p:spPr>
          <a:xfrm>
            <a:off x="1451581" y="2015732"/>
            <a:ext cx="4172212" cy="3450613"/>
          </a:xfrm>
        </p:spPr>
        <p:txBody>
          <a:bodyPr>
            <a:normAutofit/>
          </a:bodyPr>
          <a:lstStyle/>
          <a:p>
            <a:pPr>
              <a:lnSpc>
                <a:spcPct val="110000"/>
              </a:lnSpc>
            </a:pPr>
            <a:r>
              <a:rPr lang="en-US" sz="1100" dirty="0"/>
              <a:t>Under  “Spanning Tree Global” We can SET operation in “On” and select Protocol Version as “RSTP”. </a:t>
            </a:r>
          </a:p>
          <a:p>
            <a:pPr>
              <a:lnSpc>
                <a:spcPct val="110000"/>
              </a:lnSpc>
            </a:pPr>
            <a:r>
              <a:rPr lang="en-US" sz="1100" dirty="0"/>
              <a:t>Set the priority as per the requirement. For root switch the priority will be 0(Maximum) and for 2nd Backup root switch the priority should be one step lower (ex.4096). For All other switch in the network, priority maybe kept same or One step further Lower (Ex. 8192).</a:t>
            </a:r>
          </a:p>
          <a:p>
            <a:pPr>
              <a:lnSpc>
                <a:spcPct val="110000"/>
              </a:lnSpc>
            </a:pPr>
            <a:r>
              <a:rPr lang="en-US" sz="1100" dirty="0"/>
              <a:t>Note: Inside the network, there can be a single “root switch” whose selection is done automatically by RSTP, based on Bridge priority. If the bridge priority is same, then selection is done on Lowest Mac address calculation. </a:t>
            </a:r>
          </a:p>
          <a:p>
            <a:pPr>
              <a:lnSpc>
                <a:spcPct val="110000"/>
              </a:lnSpc>
            </a:pPr>
            <a:r>
              <a:rPr lang="en-US" sz="1100" dirty="0"/>
              <a:t>Standard hello timer-2 sec., forward delay- 15 sec., Root max age- 20 sec. </a:t>
            </a:r>
          </a:p>
          <a:p>
            <a:pPr>
              <a:lnSpc>
                <a:spcPct val="110000"/>
              </a:lnSpc>
            </a:pPr>
            <a:r>
              <a:rPr lang="en-US" sz="1100" dirty="0"/>
              <a:t>Root port Mac address &amp; Priority can be seen here. </a:t>
            </a:r>
            <a:endParaRPr lang="en-IN" sz="1100" dirty="0"/>
          </a:p>
        </p:txBody>
      </p:sp>
      <p:pic>
        <p:nvPicPr>
          <p:cNvPr id="9" name="Picture 8" descr="A screenshot of a computer&#10;&#10;Description automatically generated">
            <a:extLst>
              <a:ext uri="{FF2B5EF4-FFF2-40B4-BE49-F238E27FC236}">
                <a16:creationId xmlns:a16="http://schemas.microsoft.com/office/drawing/2014/main" id="{8BFCD97A-A2BE-8681-FA0D-A2D20C8F1E24}"/>
              </a:ext>
            </a:extLst>
          </p:cNvPr>
          <p:cNvPicPr>
            <a:picLocks noChangeAspect="1"/>
          </p:cNvPicPr>
          <p:nvPr/>
        </p:nvPicPr>
        <p:blipFill>
          <a:blip r:embed="rId2"/>
          <a:stretch>
            <a:fillRect/>
          </a:stretch>
        </p:blipFill>
        <p:spPr>
          <a:xfrm>
            <a:off x="6094411" y="1496296"/>
            <a:ext cx="5414098" cy="3629886"/>
          </a:xfrm>
          <a:prstGeom prst="rect">
            <a:avLst/>
          </a:prstGeom>
        </p:spPr>
      </p:pic>
      <p:pic>
        <p:nvPicPr>
          <p:cNvPr id="57" name="Picture 56">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59" name="Straight Connector 58">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7992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7" name="Rectangle 26">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F97F87D5-2A4B-4A6E-7CE2-4AE5032E5F51}"/>
              </a:ext>
            </a:extLst>
          </p:cNvPr>
          <p:cNvSpPr>
            <a:spLocks noGrp="1"/>
          </p:cNvSpPr>
          <p:nvPr>
            <p:ph idx="1"/>
          </p:nvPr>
        </p:nvSpPr>
        <p:spPr>
          <a:xfrm>
            <a:off x="1451581" y="2015732"/>
            <a:ext cx="3923681" cy="3450613"/>
          </a:xfrm>
        </p:spPr>
        <p:txBody>
          <a:bodyPr>
            <a:normAutofit/>
          </a:bodyPr>
          <a:lstStyle/>
          <a:p>
            <a:r>
              <a:rPr lang="en-US" dirty="0"/>
              <a:t>Under “Spanning Tree Port”, we can Configured the RSTP setting of Ports.</a:t>
            </a:r>
          </a:p>
          <a:p>
            <a:r>
              <a:rPr lang="en-US" dirty="0"/>
              <a:t>We cab also see the Port state/role status.</a:t>
            </a:r>
            <a:endParaRPr lang="en-IN" dirty="0"/>
          </a:p>
        </p:txBody>
      </p:sp>
      <p:pic>
        <p:nvPicPr>
          <p:cNvPr id="5" name="Picture 4" descr="A screenshot of a computer&#10;&#10;Description automatically generated">
            <a:extLst>
              <a:ext uri="{FF2B5EF4-FFF2-40B4-BE49-F238E27FC236}">
                <a16:creationId xmlns:a16="http://schemas.microsoft.com/office/drawing/2014/main" id="{8234E280-B722-3D30-344E-9260E0321EFA}"/>
              </a:ext>
            </a:extLst>
          </p:cNvPr>
          <p:cNvPicPr>
            <a:picLocks noChangeAspect="1"/>
          </p:cNvPicPr>
          <p:nvPr/>
        </p:nvPicPr>
        <p:blipFill>
          <a:blip r:embed="rId2"/>
          <a:stretch>
            <a:fillRect/>
          </a:stretch>
        </p:blipFill>
        <p:spPr>
          <a:xfrm>
            <a:off x="5486400" y="184729"/>
            <a:ext cx="6816435" cy="5846616"/>
          </a:xfrm>
          <a:prstGeom prst="rect">
            <a:avLst/>
          </a:prstGeom>
        </p:spPr>
      </p:pic>
      <p:pic>
        <p:nvPicPr>
          <p:cNvPr id="29" name="Picture 28">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1" name="Straight Connector 30">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3018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63" name="Rectangle 6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5" name="Straight Connector 6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67" name="Rectangle 6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60" name="Content Placeholder 59">
            <a:extLst>
              <a:ext uri="{FF2B5EF4-FFF2-40B4-BE49-F238E27FC236}">
                <a16:creationId xmlns:a16="http://schemas.microsoft.com/office/drawing/2014/main" id="{132002BC-0993-C75E-7D57-FBD3F69125F5}"/>
              </a:ext>
            </a:extLst>
          </p:cNvPr>
          <p:cNvSpPr>
            <a:spLocks noGrp="1"/>
          </p:cNvSpPr>
          <p:nvPr>
            <p:ph idx="1"/>
          </p:nvPr>
        </p:nvSpPr>
        <p:spPr>
          <a:xfrm>
            <a:off x="1451580" y="2015732"/>
            <a:ext cx="5475390" cy="3450613"/>
          </a:xfrm>
        </p:spPr>
        <p:txBody>
          <a:bodyPr>
            <a:normAutofit fontScale="92500" lnSpcReduction="10000"/>
          </a:bodyPr>
          <a:lstStyle/>
          <a:p>
            <a:r>
              <a:rPr lang="en-US" dirty="0"/>
              <a:t>Clarification under Help section:- </a:t>
            </a:r>
          </a:p>
          <a:p>
            <a:r>
              <a:rPr lang="en-US" dirty="0"/>
              <a:t>If we have manually selected “admin edge Port” by ticking the Box, then switch will treat those port as “edge port” i.e., Host/hub </a:t>
            </a:r>
            <a:r>
              <a:rPr lang="en-US" dirty="0" err="1"/>
              <a:t>ied’s</a:t>
            </a:r>
            <a:r>
              <a:rPr lang="en-US" dirty="0"/>
              <a:t>.  </a:t>
            </a:r>
          </a:p>
          <a:p>
            <a:r>
              <a:rPr lang="en-US" dirty="0"/>
              <a:t>In this scenario operational port status can be seen in “Operational P2P/edge Port.” </a:t>
            </a:r>
          </a:p>
          <a:p>
            <a:r>
              <a:rPr lang="en-US" dirty="0"/>
              <a:t> If we have manually not selected “admin edge Port” then Switch will decide automatically “Operational P2P/edge Port.” based on the BPDU. </a:t>
            </a:r>
          </a:p>
        </p:txBody>
      </p:sp>
      <p:pic>
        <p:nvPicPr>
          <p:cNvPr id="13" name="Picture 12" descr="A screenshot of a computer&#10;&#10;Description automatically generated">
            <a:extLst>
              <a:ext uri="{FF2B5EF4-FFF2-40B4-BE49-F238E27FC236}">
                <a16:creationId xmlns:a16="http://schemas.microsoft.com/office/drawing/2014/main" id="{58C1D52A-B2EF-11F3-AF22-F06D040C2F30}"/>
              </a:ext>
            </a:extLst>
          </p:cNvPr>
          <p:cNvPicPr>
            <a:picLocks noChangeAspect="1"/>
          </p:cNvPicPr>
          <p:nvPr/>
        </p:nvPicPr>
        <p:blipFill>
          <a:blip r:embed="rId2"/>
          <a:stretch>
            <a:fillRect/>
          </a:stretch>
        </p:blipFill>
        <p:spPr>
          <a:xfrm>
            <a:off x="6927273" y="481109"/>
            <a:ext cx="5264424" cy="2947890"/>
          </a:xfrm>
          <a:prstGeom prst="rect">
            <a:avLst/>
          </a:prstGeom>
        </p:spPr>
      </p:pic>
      <p:pic>
        <p:nvPicPr>
          <p:cNvPr id="11" name="Content Placeholder 10" descr="A screenshot of a computer&#10;&#10;Description automatically generated">
            <a:extLst>
              <a:ext uri="{FF2B5EF4-FFF2-40B4-BE49-F238E27FC236}">
                <a16:creationId xmlns:a16="http://schemas.microsoft.com/office/drawing/2014/main" id="{D3499744-2851-245D-CBCD-947D8258B781}"/>
              </a:ext>
            </a:extLst>
          </p:cNvPr>
          <p:cNvPicPr>
            <a:picLocks noChangeAspect="1"/>
          </p:cNvPicPr>
          <p:nvPr/>
        </p:nvPicPr>
        <p:blipFill>
          <a:blip r:embed="rId3"/>
          <a:stretch>
            <a:fillRect/>
          </a:stretch>
        </p:blipFill>
        <p:spPr>
          <a:xfrm>
            <a:off x="6927273" y="3385456"/>
            <a:ext cx="5264727" cy="2451926"/>
          </a:xfrm>
          <a:prstGeom prst="rect">
            <a:avLst/>
          </a:prstGeom>
        </p:spPr>
      </p:pic>
      <p:pic>
        <p:nvPicPr>
          <p:cNvPr id="69" name="Picture 6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71" name="Straight Connector 7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775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2">
            <a:extLst>
              <a:ext uri="{FF2B5EF4-FFF2-40B4-BE49-F238E27FC236}">
                <a16:creationId xmlns:a16="http://schemas.microsoft.com/office/drawing/2014/main" id="{B6DEB607-0368-B409-0131-CB9F5A9AB045}"/>
              </a:ext>
            </a:extLst>
          </p:cNvPr>
          <p:cNvGraphicFramePr>
            <a:graphicFrameLocks noGrp="1"/>
          </p:cNvGraphicFramePr>
          <p:nvPr>
            <p:ph idx="1"/>
            <p:extLst>
              <p:ext uri="{D42A27DB-BD31-4B8C-83A1-F6EECF244321}">
                <p14:modId xmlns:p14="http://schemas.microsoft.com/office/powerpoint/2010/main" val="881311099"/>
              </p:ext>
            </p:extLst>
          </p:nvPr>
        </p:nvGraphicFramePr>
        <p:xfrm>
          <a:off x="1451579" y="189781"/>
          <a:ext cx="10740421" cy="5859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a:extLst>
              <a:ext uri="{FF2B5EF4-FFF2-40B4-BE49-F238E27FC236}">
                <a16:creationId xmlns:a16="http://schemas.microsoft.com/office/drawing/2014/main" id="{2FCEC581-9EB3-DF91-7A41-2D26EF3DFA54}"/>
              </a:ext>
            </a:extLst>
          </p:cNvPr>
          <p:cNvGraphicFramePr>
            <a:graphicFrameLocks noGrp="1"/>
          </p:cNvGraphicFramePr>
          <p:nvPr>
            <p:extLst>
              <p:ext uri="{D42A27DB-BD31-4B8C-83A1-F6EECF244321}">
                <p14:modId xmlns:p14="http://schemas.microsoft.com/office/powerpoint/2010/main" val="2510624879"/>
              </p:ext>
            </p:extLst>
          </p:nvPr>
        </p:nvGraphicFramePr>
        <p:xfrm>
          <a:off x="6665619" y="4299663"/>
          <a:ext cx="2478381" cy="1142699"/>
        </p:xfrm>
        <a:graphic>
          <a:graphicData uri="http://schemas.openxmlformats.org/drawingml/2006/table">
            <a:tbl>
              <a:tblPr firstRow="1" bandRow="1">
                <a:tableStyleId>{5C22544A-7EE6-4342-B048-85BDC9FD1C3A}</a:tableStyleId>
              </a:tblPr>
              <a:tblGrid>
                <a:gridCol w="1237840">
                  <a:extLst>
                    <a:ext uri="{9D8B030D-6E8A-4147-A177-3AD203B41FA5}">
                      <a16:colId xmlns:a16="http://schemas.microsoft.com/office/drawing/2014/main" val="3897025567"/>
                    </a:ext>
                  </a:extLst>
                </a:gridCol>
                <a:gridCol w="1240541">
                  <a:extLst>
                    <a:ext uri="{9D8B030D-6E8A-4147-A177-3AD203B41FA5}">
                      <a16:colId xmlns:a16="http://schemas.microsoft.com/office/drawing/2014/main" val="3636939668"/>
                    </a:ext>
                  </a:extLst>
                </a:gridCol>
              </a:tblGrid>
              <a:tr h="330719">
                <a:tc>
                  <a:txBody>
                    <a:bodyPr/>
                    <a:lstStyle/>
                    <a:p>
                      <a:r>
                        <a:rPr lang="en-US" sz="900" dirty="0"/>
                        <a:t>Port Speed</a:t>
                      </a:r>
                    </a:p>
                    <a:p>
                      <a:endParaRPr lang="en-IN" sz="9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Default Cost Value</a:t>
                      </a:r>
                    </a:p>
                    <a:p>
                      <a:endParaRPr lang="en-IN" sz="900" dirty="0"/>
                    </a:p>
                  </a:txBody>
                  <a:tcPr/>
                </a:tc>
                <a:extLst>
                  <a:ext uri="{0D108BD9-81ED-4DB2-BD59-A6C34878D82A}">
                    <a16:rowId xmlns:a16="http://schemas.microsoft.com/office/drawing/2014/main" val="2085576093"/>
                  </a:ext>
                </a:extLst>
              </a:tr>
              <a:tr h="233807">
                <a:tc>
                  <a:txBody>
                    <a:bodyPr/>
                    <a:lstStyle/>
                    <a:p>
                      <a:r>
                        <a:rPr lang="en-US" sz="1000" dirty="0"/>
                        <a:t>10 Mbps</a:t>
                      </a:r>
                    </a:p>
                  </a:txBody>
                  <a:tcPr/>
                </a:tc>
                <a:tc>
                  <a:txBody>
                    <a:bodyPr/>
                    <a:lstStyle/>
                    <a:p>
                      <a:r>
                        <a:rPr lang="en-US" sz="1000" dirty="0"/>
                        <a:t>100</a:t>
                      </a:r>
                      <a:endParaRPr lang="en-IN" sz="1000" dirty="0"/>
                    </a:p>
                  </a:txBody>
                  <a:tcPr/>
                </a:tc>
                <a:extLst>
                  <a:ext uri="{0D108BD9-81ED-4DB2-BD59-A6C34878D82A}">
                    <a16:rowId xmlns:a16="http://schemas.microsoft.com/office/drawing/2014/main" val="3735450050"/>
                  </a:ext>
                </a:extLst>
              </a:tr>
              <a:tr h="233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US" sz="1000" dirty="0"/>
                        <a:t>19</a:t>
                      </a:r>
                      <a:endParaRPr lang="en-IN" sz="1000" dirty="0"/>
                    </a:p>
                  </a:txBody>
                  <a:tcPr/>
                </a:tc>
                <a:extLst>
                  <a:ext uri="{0D108BD9-81ED-4DB2-BD59-A6C34878D82A}">
                    <a16:rowId xmlns:a16="http://schemas.microsoft.com/office/drawing/2014/main" val="4021247979"/>
                  </a:ext>
                </a:extLst>
              </a:tr>
              <a:tr h="2892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US" sz="1000" dirty="0"/>
                        <a:t>4</a:t>
                      </a:r>
                      <a:endParaRPr lang="en-IN" sz="1000" dirty="0"/>
                    </a:p>
                  </a:txBody>
                  <a:tcPr/>
                </a:tc>
                <a:extLst>
                  <a:ext uri="{0D108BD9-81ED-4DB2-BD59-A6C34878D82A}">
                    <a16:rowId xmlns:a16="http://schemas.microsoft.com/office/drawing/2014/main" val="1793316909"/>
                  </a:ext>
                </a:extLst>
              </a:tr>
            </a:tbl>
          </a:graphicData>
        </a:graphic>
      </p:graphicFrame>
      <p:graphicFrame>
        <p:nvGraphicFramePr>
          <p:cNvPr id="5" name="Table 4">
            <a:extLst>
              <a:ext uri="{FF2B5EF4-FFF2-40B4-BE49-F238E27FC236}">
                <a16:creationId xmlns:a16="http://schemas.microsoft.com/office/drawing/2014/main" id="{AC8339DD-8815-1DFB-5BCD-F7E196372688}"/>
              </a:ext>
            </a:extLst>
          </p:cNvPr>
          <p:cNvGraphicFramePr>
            <a:graphicFrameLocks noGrp="1"/>
          </p:cNvGraphicFramePr>
          <p:nvPr>
            <p:extLst>
              <p:ext uri="{D42A27DB-BD31-4B8C-83A1-F6EECF244321}">
                <p14:modId xmlns:p14="http://schemas.microsoft.com/office/powerpoint/2010/main" val="2587010068"/>
              </p:ext>
            </p:extLst>
          </p:nvPr>
        </p:nvGraphicFramePr>
        <p:xfrm>
          <a:off x="9254835" y="4829702"/>
          <a:ext cx="2937165" cy="1219200"/>
        </p:xfrm>
        <a:graphic>
          <a:graphicData uri="http://schemas.openxmlformats.org/drawingml/2006/table">
            <a:tbl>
              <a:tblPr firstRow="1" bandRow="1">
                <a:tableStyleId>{5C22544A-7EE6-4342-B048-85BDC9FD1C3A}</a:tableStyleId>
              </a:tblPr>
              <a:tblGrid>
                <a:gridCol w="1394268">
                  <a:extLst>
                    <a:ext uri="{9D8B030D-6E8A-4147-A177-3AD203B41FA5}">
                      <a16:colId xmlns:a16="http://schemas.microsoft.com/office/drawing/2014/main" val="1142987723"/>
                    </a:ext>
                  </a:extLst>
                </a:gridCol>
                <a:gridCol w="1542897">
                  <a:extLst>
                    <a:ext uri="{9D8B030D-6E8A-4147-A177-3AD203B41FA5}">
                      <a16:colId xmlns:a16="http://schemas.microsoft.com/office/drawing/2014/main" val="3210776173"/>
                    </a:ext>
                  </a:extLst>
                </a:gridCol>
              </a:tblGrid>
              <a:tr h="217185">
                <a:tc>
                  <a:txBody>
                    <a:bodyPr/>
                    <a:lstStyle/>
                    <a:p>
                      <a:r>
                        <a:rPr lang="en-US" sz="1000" dirty="0"/>
                        <a:t>Port Speed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Default Cost Value</a:t>
                      </a:r>
                    </a:p>
                  </a:txBody>
                  <a:tcPr/>
                </a:tc>
                <a:extLst>
                  <a:ext uri="{0D108BD9-81ED-4DB2-BD59-A6C34878D82A}">
                    <a16:rowId xmlns:a16="http://schemas.microsoft.com/office/drawing/2014/main" val="137688207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 Mbps</a:t>
                      </a:r>
                    </a:p>
                  </a:txBody>
                  <a:tcPr/>
                </a:tc>
                <a:tc>
                  <a:txBody>
                    <a:bodyPr/>
                    <a:lstStyle/>
                    <a:p>
                      <a:r>
                        <a:rPr lang="en-IN" sz="1000" dirty="0"/>
                        <a:t>2000000</a:t>
                      </a:r>
                    </a:p>
                  </a:txBody>
                  <a:tcPr/>
                </a:tc>
                <a:extLst>
                  <a:ext uri="{0D108BD9-81ED-4DB2-BD59-A6C34878D82A}">
                    <a16:rowId xmlns:a16="http://schemas.microsoft.com/office/drawing/2014/main" val="472282845"/>
                  </a:ext>
                </a:extLst>
              </a:tr>
              <a:tr h="231378">
                <a:tc>
                  <a:txBody>
                    <a:bodyPr/>
                    <a:lstStyle/>
                    <a:p>
                      <a:r>
                        <a:rPr lang="en-US" sz="1000" dirty="0"/>
                        <a:t>10 Mbps</a:t>
                      </a:r>
                    </a:p>
                  </a:txBody>
                  <a:tcPr/>
                </a:tc>
                <a:tc>
                  <a:txBody>
                    <a:bodyPr/>
                    <a:lstStyle/>
                    <a:p>
                      <a:r>
                        <a:rPr lang="en-IN" sz="1000" b="0" i="0" kern="1200" dirty="0">
                          <a:solidFill>
                            <a:schemeClr val="dk1"/>
                          </a:solidFill>
                          <a:effectLst/>
                          <a:latin typeface="+mn-lt"/>
                          <a:ea typeface="+mn-ea"/>
                          <a:cs typeface="+mn-cs"/>
                        </a:rPr>
                        <a:t>200000</a:t>
                      </a:r>
                      <a:endParaRPr lang="en-IN" sz="1000" dirty="0"/>
                    </a:p>
                  </a:txBody>
                  <a:tcPr/>
                </a:tc>
                <a:extLst>
                  <a:ext uri="{0D108BD9-81ED-4DB2-BD59-A6C34878D82A}">
                    <a16:rowId xmlns:a16="http://schemas.microsoft.com/office/drawing/2014/main" val="2992455293"/>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IN" sz="1000" b="0" i="0" kern="1200" dirty="0">
                          <a:solidFill>
                            <a:schemeClr val="dk1"/>
                          </a:solidFill>
                          <a:effectLst/>
                          <a:latin typeface="+mn-lt"/>
                          <a:ea typeface="+mn-ea"/>
                          <a:cs typeface="+mn-cs"/>
                        </a:rPr>
                        <a:t>20000</a:t>
                      </a:r>
                      <a:endParaRPr lang="en-IN" sz="1000" dirty="0"/>
                    </a:p>
                  </a:txBody>
                  <a:tcPr/>
                </a:tc>
                <a:extLst>
                  <a:ext uri="{0D108BD9-81ED-4DB2-BD59-A6C34878D82A}">
                    <a16:rowId xmlns:a16="http://schemas.microsoft.com/office/drawing/2014/main" val="247369850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IN" sz="1000" b="0" i="0" kern="1200" dirty="0">
                          <a:solidFill>
                            <a:schemeClr val="dk1"/>
                          </a:solidFill>
                          <a:effectLst/>
                          <a:latin typeface="+mn-lt"/>
                          <a:ea typeface="+mn-ea"/>
                          <a:cs typeface="+mn-cs"/>
                        </a:rPr>
                        <a:t>2000</a:t>
                      </a:r>
                      <a:endParaRPr lang="en-IN" sz="1000" dirty="0"/>
                    </a:p>
                  </a:txBody>
                  <a:tcPr/>
                </a:tc>
                <a:extLst>
                  <a:ext uri="{0D108BD9-81ED-4DB2-BD59-A6C34878D82A}">
                    <a16:rowId xmlns:a16="http://schemas.microsoft.com/office/drawing/2014/main" val="4271610608"/>
                  </a:ext>
                </a:extLst>
              </a:tr>
            </a:tbl>
          </a:graphicData>
        </a:graphic>
      </p:graphicFrame>
    </p:spTree>
    <p:extLst>
      <p:ext uri="{BB962C8B-B14F-4D97-AF65-F5344CB8AC3E}">
        <p14:creationId xmlns:p14="http://schemas.microsoft.com/office/powerpoint/2010/main" val="3090216141"/>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EFD0AE0786BE84BB6A8C22B19BB2AF1" ma:contentTypeVersion="12" ma:contentTypeDescription="Create a new document." ma:contentTypeScope="" ma:versionID="46fa900df93d4ef180de4c64a1bdaef0">
  <xsd:schema xmlns:xsd="http://www.w3.org/2001/XMLSchema" xmlns:xs="http://www.w3.org/2001/XMLSchema" xmlns:p="http://schemas.microsoft.com/office/2006/metadata/properties" xmlns:ns2="5b1e22a1-7343-4772-b68a-36de49ad4a02" xmlns:ns3="a1a56b39-2d07-46dc-813a-584bd88ff0c3" targetNamespace="http://schemas.microsoft.com/office/2006/metadata/properties" ma:root="true" ma:fieldsID="b501595b6097d54d85b7eefa2fcd3f39" ns2:_="" ns3:_="">
    <xsd:import namespace="5b1e22a1-7343-4772-b68a-36de49ad4a02"/>
    <xsd:import namespace="a1a56b39-2d07-46dc-813a-584bd88ff0c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DateandTim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1e22a1-7343-4772-b68a-36de49ad4a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DateandTime" ma:index="15" nillable="true" ma:displayName="Date and Time" ma:format="DateTime" ma:internalName="DateandTime">
      <xsd:simpleType>
        <xsd:restriction base="dms:DateTim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e3743e6-77a2-454a-a17c-8c8d56f9f3a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1a56b39-2d07-46dc-813a-584bd88ff0c3"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da0702b-8c77-47f9-96fd-fb55da0237be}" ma:internalName="TaxCatchAll" ma:showField="CatchAllData" ma:web="a1a56b39-2d07-46dc-813a-584bd88ff0c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b1e22a1-7343-4772-b68a-36de49ad4a02">
      <Terms xmlns="http://schemas.microsoft.com/office/infopath/2007/PartnerControls"/>
    </lcf76f155ced4ddcb4097134ff3c332f>
    <DateandTime xmlns="5b1e22a1-7343-4772-b68a-36de49ad4a02" xsi:nil="true"/>
    <TaxCatchAll xmlns="a1a56b39-2d07-46dc-813a-584bd88ff0c3" xsi:nil="true"/>
  </documentManagement>
</p:properties>
</file>

<file path=customXml/itemProps1.xml><?xml version="1.0" encoding="utf-8"?>
<ds:datastoreItem xmlns:ds="http://schemas.openxmlformats.org/officeDocument/2006/customXml" ds:itemID="{917657D4-1F64-462C-99D2-805BC17DF2BB}"/>
</file>

<file path=customXml/itemProps2.xml><?xml version="1.0" encoding="utf-8"?>
<ds:datastoreItem xmlns:ds="http://schemas.openxmlformats.org/officeDocument/2006/customXml" ds:itemID="{980B08D3-65A5-4F16-966B-3BA8E09ADFFC}"/>
</file>

<file path=customXml/itemProps3.xml><?xml version="1.0" encoding="utf-8"?>
<ds:datastoreItem xmlns:ds="http://schemas.openxmlformats.org/officeDocument/2006/customXml" ds:itemID="{3B3FF684-2E45-4169-A0EE-FDDB231D9F47}"/>
</file>

<file path=docProps/app.xml><?xml version="1.0" encoding="utf-8"?>
<Properties xmlns="http://schemas.openxmlformats.org/officeDocument/2006/extended-properties" xmlns:vt="http://schemas.openxmlformats.org/officeDocument/2006/docPropsVTypes">
  <Template>TM10001114[[fn=Gallery]]</Template>
  <TotalTime>207</TotalTime>
  <Words>561</Words>
  <Application>Microsoft Office PowerPoint</Application>
  <PresentationFormat>Widescreen</PresentationFormat>
  <Paragraphs>43</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Gill Sans MT</vt:lpstr>
      <vt:lpstr>Gallery</vt:lpstr>
      <vt:lpstr>Ethernet Network switch Configuration </vt:lpstr>
      <vt:lpstr>MAGNUM 6k 25 Fiber switch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Ethernet Network switch Configuration </dc:title>
  <dc:creator>Rahul Ahirwar {राहुल अहिरवार}</dc:creator>
  <cp:lastModifiedBy>Rahul Ahirwar {राहुल अहिरवार}</cp:lastModifiedBy>
  <cp:revision>27</cp:revision>
  <dcterms:created xsi:type="dcterms:W3CDTF">2023-10-06T10:01:48Z</dcterms:created>
  <dcterms:modified xsi:type="dcterms:W3CDTF">2023-10-13T07:13:33Z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0x0101001EFD0AE0786BE84BB6A8C22B19BB2AF1</vt:lpwstr>
  </property>
</Properties>
</file>