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4" r:id="rId4"/>
    <p:sldId id="258" r:id="rId5"/>
    <p:sldId id="259" r:id="rId6"/>
    <p:sldId id="265" r:id="rId7"/>
    <p:sldId id="266" r:id="rId8"/>
    <p:sldId id="261" r:id="rId9"/>
    <p:sldId id="262" r:id="rId10"/>
    <p:sldId id="263" r:id="rId11"/>
    <p:sldId id="267"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949881-8633-4CF3-9AAB-F956FB1B00A4}"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429A8AE0-8CCD-48ED-8FE3-A02BE5D8314F}">
      <dgm:prSet/>
      <dgm:spPr/>
      <dgm:t>
        <a:bodyPr/>
        <a:lstStyle/>
        <a:p>
          <a:pPr>
            <a:lnSpc>
              <a:spcPct val="100000"/>
            </a:lnSpc>
          </a:pPr>
          <a:r>
            <a:rPr lang="en-US"/>
            <a:t>Significance of  Path Cost- There is always a cost associated bw link based on the medium of connection. </a:t>
          </a:r>
        </a:p>
      </dgm:t>
    </dgm:pt>
    <dgm:pt modelId="{E3439911-9B93-4EB2-9351-0CDC31D73F0A}" type="parTrans" cxnId="{A927B396-7C98-4708-9D8B-F9D07DB470C0}">
      <dgm:prSet/>
      <dgm:spPr/>
      <dgm:t>
        <a:bodyPr/>
        <a:lstStyle/>
        <a:p>
          <a:endParaRPr lang="en-US"/>
        </a:p>
      </dgm:t>
    </dgm:pt>
    <dgm:pt modelId="{8E0111BE-E382-43B2-861F-EBA6CDF0497A}" type="sibTrans" cxnId="{A927B396-7C98-4708-9D8B-F9D07DB470C0}">
      <dgm:prSet/>
      <dgm:spPr/>
      <dgm:t>
        <a:bodyPr/>
        <a:lstStyle/>
        <a:p>
          <a:pPr>
            <a:lnSpc>
              <a:spcPct val="100000"/>
            </a:lnSpc>
          </a:pPr>
          <a:endParaRPr lang="en-US"/>
        </a:p>
      </dgm:t>
    </dgm:pt>
    <dgm:pt modelId="{B32F0EBE-CA48-4CE9-ACBF-1A8708C62BF1}">
      <dgm:prSet/>
      <dgm:spPr/>
      <dgm:t>
        <a:bodyPr/>
        <a:lstStyle/>
        <a:p>
          <a:pPr>
            <a:lnSpc>
              <a:spcPct val="100000"/>
            </a:lnSpc>
          </a:pPr>
          <a:r>
            <a:rPr lang="en-US"/>
            <a:t>Inside the Network, Cost can be calculated in 2 ways:</a:t>
          </a:r>
        </a:p>
      </dgm:t>
    </dgm:pt>
    <dgm:pt modelId="{1B49CED7-7DEC-4E7E-BF3E-4F370C07F838}" type="parTrans" cxnId="{2CD05F2C-F2D9-4D37-A7A1-0CB546C770C4}">
      <dgm:prSet/>
      <dgm:spPr/>
      <dgm:t>
        <a:bodyPr/>
        <a:lstStyle/>
        <a:p>
          <a:endParaRPr lang="en-US"/>
        </a:p>
      </dgm:t>
    </dgm:pt>
    <dgm:pt modelId="{037424D0-6893-4168-9397-3D19BF8394BE}" type="sibTrans" cxnId="{2CD05F2C-F2D9-4D37-A7A1-0CB546C770C4}">
      <dgm:prSet/>
      <dgm:spPr/>
      <dgm:t>
        <a:bodyPr/>
        <a:lstStyle/>
        <a:p>
          <a:pPr>
            <a:lnSpc>
              <a:spcPct val="100000"/>
            </a:lnSpc>
          </a:pPr>
          <a:endParaRPr lang="en-US"/>
        </a:p>
      </dgm:t>
    </dgm:pt>
    <dgm:pt modelId="{04F6FF40-D205-492A-9F14-911FA743167A}">
      <dgm:prSet/>
      <dgm:spPr/>
      <dgm:t>
        <a:bodyPr/>
        <a:lstStyle/>
        <a:p>
          <a:pPr>
            <a:lnSpc>
              <a:spcPct val="100000"/>
            </a:lnSpc>
          </a:pPr>
          <a:r>
            <a:rPr lang="en-US"/>
            <a:t>1)Short method (STP-16 Bit Style)- The IEEE 802.1D specification assigns 16-bit (short) default port cost values to each port that is based on bandwidth.</a:t>
          </a:r>
        </a:p>
      </dgm:t>
    </dgm:pt>
    <dgm:pt modelId="{7C8B144B-3260-4DA3-A647-7C346888C45C}" type="parTrans" cxnId="{5BF60D6F-38B2-4CA7-B23E-7415921FB4CC}">
      <dgm:prSet/>
      <dgm:spPr/>
      <dgm:t>
        <a:bodyPr/>
        <a:lstStyle/>
        <a:p>
          <a:endParaRPr lang="en-US"/>
        </a:p>
      </dgm:t>
    </dgm:pt>
    <dgm:pt modelId="{D2429E94-0088-4BD1-B024-55320FD6BC3A}" type="sibTrans" cxnId="{5BF60D6F-38B2-4CA7-B23E-7415921FB4CC}">
      <dgm:prSet/>
      <dgm:spPr/>
      <dgm:t>
        <a:bodyPr/>
        <a:lstStyle/>
        <a:p>
          <a:pPr>
            <a:lnSpc>
              <a:spcPct val="100000"/>
            </a:lnSpc>
          </a:pPr>
          <a:endParaRPr lang="en-US"/>
        </a:p>
      </dgm:t>
    </dgm:pt>
    <dgm:pt modelId="{83AE3A37-EA0A-4FDF-BAA6-A131F6B0E98C}">
      <dgm:prSet/>
      <dgm:spPr/>
      <dgm:t>
        <a:bodyPr/>
        <a:lstStyle/>
        <a:p>
          <a:pPr>
            <a:lnSpc>
              <a:spcPct val="100000"/>
            </a:lnSpc>
          </a:pPr>
          <a:r>
            <a:rPr lang="en-US"/>
            <a:t>2) Long method (RSTP-32 Bit style)- 802.1assigns 32-bit (long) default port cost values to each port using a formula that is based on the port bandwidth. The formula for obtaining default 32-bit port costs is to divide the bandwidth of the port by 200,000,000.</a:t>
          </a:r>
        </a:p>
      </dgm:t>
    </dgm:pt>
    <dgm:pt modelId="{06EFBCCF-F99D-4C77-8B16-54D4C2C44DB8}" type="parTrans" cxnId="{56A3735B-0432-47AA-A3C0-5454AEDA326F}">
      <dgm:prSet/>
      <dgm:spPr/>
      <dgm:t>
        <a:bodyPr/>
        <a:lstStyle/>
        <a:p>
          <a:endParaRPr lang="en-US"/>
        </a:p>
      </dgm:t>
    </dgm:pt>
    <dgm:pt modelId="{BD943C84-423F-4FDE-9173-D471E1450A0B}" type="sibTrans" cxnId="{56A3735B-0432-47AA-A3C0-5454AEDA326F}">
      <dgm:prSet/>
      <dgm:spPr/>
      <dgm:t>
        <a:bodyPr/>
        <a:lstStyle/>
        <a:p>
          <a:endParaRPr lang="en-US"/>
        </a:p>
      </dgm:t>
    </dgm:pt>
    <dgm:pt modelId="{984BCAE5-6420-4F1A-BB84-AF909B8ACFD6}" type="pres">
      <dgm:prSet presAssocID="{5A949881-8633-4CF3-9AAB-F956FB1B00A4}" presName="root" presStyleCnt="0">
        <dgm:presLayoutVars>
          <dgm:dir/>
          <dgm:resizeHandles val="exact"/>
        </dgm:presLayoutVars>
      </dgm:prSet>
      <dgm:spPr/>
    </dgm:pt>
    <dgm:pt modelId="{02E036F2-0344-4E0D-A6D5-6ACA782E387B}" type="pres">
      <dgm:prSet presAssocID="{429A8AE0-8CCD-48ED-8FE3-A02BE5D8314F}" presName="compNode" presStyleCnt="0"/>
      <dgm:spPr/>
    </dgm:pt>
    <dgm:pt modelId="{934D4B67-5ED1-4E7F-9C3D-A99CD928245F}" type="pres">
      <dgm:prSet presAssocID="{429A8AE0-8CCD-48ED-8FE3-A02BE5D8314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ink"/>
        </a:ext>
      </dgm:extLst>
    </dgm:pt>
    <dgm:pt modelId="{60BE6687-A704-4F6E-AD6E-6B0E5644430A}" type="pres">
      <dgm:prSet presAssocID="{429A8AE0-8CCD-48ED-8FE3-A02BE5D8314F}" presName="spaceRect" presStyleCnt="0"/>
      <dgm:spPr/>
    </dgm:pt>
    <dgm:pt modelId="{EC39EA98-9E9B-4E0C-8D95-3C00834CF324}" type="pres">
      <dgm:prSet presAssocID="{429A8AE0-8CCD-48ED-8FE3-A02BE5D8314F}" presName="textRect" presStyleLbl="revTx" presStyleIdx="0" presStyleCnt="4">
        <dgm:presLayoutVars>
          <dgm:chMax val="1"/>
          <dgm:chPref val="1"/>
        </dgm:presLayoutVars>
      </dgm:prSet>
      <dgm:spPr/>
    </dgm:pt>
    <dgm:pt modelId="{05A186A8-3DEC-4ADF-8D72-05389738F2B2}" type="pres">
      <dgm:prSet presAssocID="{8E0111BE-E382-43B2-861F-EBA6CDF0497A}" presName="sibTrans" presStyleCnt="0"/>
      <dgm:spPr/>
    </dgm:pt>
    <dgm:pt modelId="{077DB718-AD8F-43B6-B969-953083E9D0A2}" type="pres">
      <dgm:prSet presAssocID="{B32F0EBE-CA48-4CE9-ACBF-1A8708C62BF1}" presName="compNode" presStyleCnt="0"/>
      <dgm:spPr/>
    </dgm:pt>
    <dgm:pt modelId="{94CB3EF3-11A6-475C-80C5-BB8EDAC56143}" type="pres">
      <dgm:prSet presAssocID="{B32F0EBE-CA48-4CE9-ACBF-1A8708C62BF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User Network"/>
        </a:ext>
      </dgm:extLst>
    </dgm:pt>
    <dgm:pt modelId="{5E580F0F-6A89-4D5A-AE41-DB9E55047A2C}" type="pres">
      <dgm:prSet presAssocID="{B32F0EBE-CA48-4CE9-ACBF-1A8708C62BF1}" presName="spaceRect" presStyleCnt="0"/>
      <dgm:spPr/>
    </dgm:pt>
    <dgm:pt modelId="{21FB3CDB-638E-4A9E-9AE1-AF3F4B6503A8}" type="pres">
      <dgm:prSet presAssocID="{B32F0EBE-CA48-4CE9-ACBF-1A8708C62BF1}" presName="textRect" presStyleLbl="revTx" presStyleIdx="1" presStyleCnt="4">
        <dgm:presLayoutVars>
          <dgm:chMax val="1"/>
          <dgm:chPref val="1"/>
        </dgm:presLayoutVars>
      </dgm:prSet>
      <dgm:spPr/>
    </dgm:pt>
    <dgm:pt modelId="{294000CD-2DFD-413B-BDEB-01A8796DC326}" type="pres">
      <dgm:prSet presAssocID="{037424D0-6893-4168-9397-3D19BF8394BE}" presName="sibTrans" presStyleCnt="0"/>
      <dgm:spPr/>
    </dgm:pt>
    <dgm:pt modelId="{972B9EB3-0E02-4AF1-8FED-CEC85B8EF09B}" type="pres">
      <dgm:prSet presAssocID="{04F6FF40-D205-492A-9F14-911FA743167A}" presName="compNode" presStyleCnt="0"/>
      <dgm:spPr/>
    </dgm:pt>
    <dgm:pt modelId="{598E2DBB-4B6E-46BA-B440-2732765B15DA}" type="pres">
      <dgm:prSet presAssocID="{04F6FF40-D205-492A-9F14-911FA743167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Processor"/>
        </a:ext>
      </dgm:extLst>
    </dgm:pt>
    <dgm:pt modelId="{43A266AE-11CA-45B8-97D9-F5E30C10A06A}" type="pres">
      <dgm:prSet presAssocID="{04F6FF40-D205-492A-9F14-911FA743167A}" presName="spaceRect" presStyleCnt="0"/>
      <dgm:spPr/>
    </dgm:pt>
    <dgm:pt modelId="{3E509863-FFF6-4461-A853-67DC08BBDF52}" type="pres">
      <dgm:prSet presAssocID="{04F6FF40-D205-492A-9F14-911FA743167A}" presName="textRect" presStyleLbl="revTx" presStyleIdx="2" presStyleCnt="4">
        <dgm:presLayoutVars>
          <dgm:chMax val="1"/>
          <dgm:chPref val="1"/>
        </dgm:presLayoutVars>
      </dgm:prSet>
      <dgm:spPr/>
    </dgm:pt>
    <dgm:pt modelId="{0BE1EF5A-2F6E-471D-BAC2-AE90C9E27611}" type="pres">
      <dgm:prSet presAssocID="{D2429E94-0088-4BD1-B024-55320FD6BC3A}" presName="sibTrans" presStyleCnt="0"/>
      <dgm:spPr/>
    </dgm:pt>
    <dgm:pt modelId="{D10402F7-2FD8-4DC4-82BA-46E33BC0972E}" type="pres">
      <dgm:prSet presAssocID="{83AE3A37-EA0A-4FDF-BAA6-A131F6B0E98C}" presName="compNode" presStyleCnt="0"/>
      <dgm:spPr/>
    </dgm:pt>
    <dgm:pt modelId="{0BB85B77-27C9-4A57-9927-B1D58C4F2466}" type="pres">
      <dgm:prSet presAssocID="{83AE3A37-EA0A-4FDF-BAA6-A131F6B0E98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Wireless router"/>
        </a:ext>
      </dgm:extLst>
    </dgm:pt>
    <dgm:pt modelId="{7E36CAF5-6BB0-4AE2-BA7B-5A6C100B920E}" type="pres">
      <dgm:prSet presAssocID="{83AE3A37-EA0A-4FDF-BAA6-A131F6B0E98C}" presName="spaceRect" presStyleCnt="0"/>
      <dgm:spPr/>
    </dgm:pt>
    <dgm:pt modelId="{03E707AA-297C-4A1A-BEBF-1EB9F73C0A2A}" type="pres">
      <dgm:prSet presAssocID="{83AE3A37-EA0A-4FDF-BAA6-A131F6B0E98C}" presName="textRect" presStyleLbl="revTx" presStyleIdx="3" presStyleCnt="4">
        <dgm:presLayoutVars>
          <dgm:chMax val="1"/>
          <dgm:chPref val="1"/>
        </dgm:presLayoutVars>
      </dgm:prSet>
      <dgm:spPr/>
    </dgm:pt>
  </dgm:ptLst>
  <dgm:cxnLst>
    <dgm:cxn modelId="{2CD05F2C-F2D9-4D37-A7A1-0CB546C770C4}" srcId="{5A949881-8633-4CF3-9AAB-F956FB1B00A4}" destId="{B32F0EBE-CA48-4CE9-ACBF-1A8708C62BF1}" srcOrd="1" destOrd="0" parTransId="{1B49CED7-7DEC-4E7E-BF3E-4F370C07F838}" sibTransId="{037424D0-6893-4168-9397-3D19BF8394BE}"/>
    <dgm:cxn modelId="{56A3735B-0432-47AA-A3C0-5454AEDA326F}" srcId="{5A949881-8633-4CF3-9AAB-F956FB1B00A4}" destId="{83AE3A37-EA0A-4FDF-BAA6-A131F6B0E98C}" srcOrd="3" destOrd="0" parTransId="{06EFBCCF-F99D-4C77-8B16-54D4C2C44DB8}" sibTransId="{BD943C84-423F-4FDE-9173-D471E1450A0B}"/>
    <dgm:cxn modelId="{DDDF8E67-8ACC-43CD-B72F-E8230633BB78}" type="presOf" srcId="{B32F0EBE-CA48-4CE9-ACBF-1A8708C62BF1}" destId="{21FB3CDB-638E-4A9E-9AE1-AF3F4B6503A8}" srcOrd="0" destOrd="0" presId="urn:microsoft.com/office/officeart/2018/2/layout/IconLabelList"/>
    <dgm:cxn modelId="{5BF60D6F-38B2-4CA7-B23E-7415921FB4CC}" srcId="{5A949881-8633-4CF3-9AAB-F956FB1B00A4}" destId="{04F6FF40-D205-492A-9F14-911FA743167A}" srcOrd="2" destOrd="0" parTransId="{7C8B144B-3260-4DA3-A647-7C346888C45C}" sibTransId="{D2429E94-0088-4BD1-B024-55320FD6BC3A}"/>
    <dgm:cxn modelId="{33DC2D82-8F78-4625-825E-59863739DEB4}" type="presOf" srcId="{83AE3A37-EA0A-4FDF-BAA6-A131F6B0E98C}" destId="{03E707AA-297C-4A1A-BEBF-1EB9F73C0A2A}" srcOrd="0" destOrd="0" presId="urn:microsoft.com/office/officeart/2018/2/layout/IconLabelList"/>
    <dgm:cxn modelId="{4E4BF28B-8189-4587-B96D-F0C122CAE4CE}" type="presOf" srcId="{5A949881-8633-4CF3-9AAB-F956FB1B00A4}" destId="{984BCAE5-6420-4F1A-BB84-AF909B8ACFD6}" srcOrd="0" destOrd="0" presId="urn:microsoft.com/office/officeart/2018/2/layout/IconLabelList"/>
    <dgm:cxn modelId="{A927B396-7C98-4708-9D8B-F9D07DB470C0}" srcId="{5A949881-8633-4CF3-9AAB-F956FB1B00A4}" destId="{429A8AE0-8CCD-48ED-8FE3-A02BE5D8314F}" srcOrd="0" destOrd="0" parTransId="{E3439911-9B93-4EB2-9351-0CDC31D73F0A}" sibTransId="{8E0111BE-E382-43B2-861F-EBA6CDF0497A}"/>
    <dgm:cxn modelId="{5D3DFF99-F155-444F-8CF4-C5690E87A8CD}" type="presOf" srcId="{429A8AE0-8CCD-48ED-8FE3-A02BE5D8314F}" destId="{EC39EA98-9E9B-4E0C-8D95-3C00834CF324}" srcOrd="0" destOrd="0" presId="urn:microsoft.com/office/officeart/2018/2/layout/IconLabelList"/>
    <dgm:cxn modelId="{E2BF27C6-D332-4DD4-BD4C-39A2ACA6124F}" type="presOf" srcId="{04F6FF40-D205-492A-9F14-911FA743167A}" destId="{3E509863-FFF6-4461-A853-67DC08BBDF52}" srcOrd="0" destOrd="0" presId="urn:microsoft.com/office/officeart/2018/2/layout/IconLabelList"/>
    <dgm:cxn modelId="{D024B2E1-0328-4A13-9C78-BF9EF5B50414}" type="presParOf" srcId="{984BCAE5-6420-4F1A-BB84-AF909B8ACFD6}" destId="{02E036F2-0344-4E0D-A6D5-6ACA782E387B}" srcOrd="0" destOrd="0" presId="urn:microsoft.com/office/officeart/2018/2/layout/IconLabelList"/>
    <dgm:cxn modelId="{1F73048C-A2B8-4008-8FF2-9E739E4F8B8C}" type="presParOf" srcId="{02E036F2-0344-4E0D-A6D5-6ACA782E387B}" destId="{934D4B67-5ED1-4E7F-9C3D-A99CD928245F}" srcOrd="0" destOrd="0" presId="urn:microsoft.com/office/officeart/2018/2/layout/IconLabelList"/>
    <dgm:cxn modelId="{C44A402E-1992-4D1D-9FA4-B4BFEEDFE312}" type="presParOf" srcId="{02E036F2-0344-4E0D-A6D5-6ACA782E387B}" destId="{60BE6687-A704-4F6E-AD6E-6B0E5644430A}" srcOrd="1" destOrd="0" presId="urn:microsoft.com/office/officeart/2018/2/layout/IconLabelList"/>
    <dgm:cxn modelId="{8719142C-9B0B-4DA7-9BC0-DBDD75DA6F2B}" type="presParOf" srcId="{02E036F2-0344-4E0D-A6D5-6ACA782E387B}" destId="{EC39EA98-9E9B-4E0C-8D95-3C00834CF324}" srcOrd="2" destOrd="0" presId="urn:microsoft.com/office/officeart/2018/2/layout/IconLabelList"/>
    <dgm:cxn modelId="{D9BB86E1-35A4-4A84-AB30-D890D36E5F6F}" type="presParOf" srcId="{984BCAE5-6420-4F1A-BB84-AF909B8ACFD6}" destId="{05A186A8-3DEC-4ADF-8D72-05389738F2B2}" srcOrd="1" destOrd="0" presId="urn:microsoft.com/office/officeart/2018/2/layout/IconLabelList"/>
    <dgm:cxn modelId="{7A83206A-5E08-48C7-858C-E06911B72F5C}" type="presParOf" srcId="{984BCAE5-6420-4F1A-BB84-AF909B8ACFD6}" destId="{077DB718-AD8F-43B6-B969-953083E9D0A2}" srcOrd="2" destOrd="0" presId="urn:microsoft.com/office/officeart/2018/2/layout/IconLabelList"/>
    <dgm:cxn modelId="{A8CEDC58-1A84-46E0-9734-42D4CE80CA6E}" type="presParOf" srcId="{077DB718-AD8F-43B6-B969-953083E9D0A2}" destId="{94CB3EF3-11A6-475C-80C5-BB8EDAC56143}" srcOrd="0" destOrd="0" presId="urn:microsoft.com/office/officeart/2018/2/layout/IconLabelList"/>
    <dgm:cxn modelId="{CA5D710D-29F0-4A06-B8A2-B6BBC5984267}" type="presParOf" srcId="{077DB718-AD8F-43B6-B969-953083E9D0A2}" destId="{5E580F0F-6A89-4D5A-AE41-DB9E55047A2C}" srcOrd="1" destOrd="0" presId="urn:microsoft.com/office/officeart/2018/2/layout/IconLabelList"/>
    <dgm:cxn modelId="{8823E58D-6E03-4C9B-B498-3A3B2F44D39E}" type="presParOf" srcId="{077DB718-AD8F-43B6-B969-953083E9D0A2}" destId="{21FB3CDB-638E-4A9E-9AE1-AF3F4B6503A8}" srcOrd="2" destOrd="0" presId="urn:microsoft.com/office/officeart/2018/2/layout/IconLabelList"/>
    <dgm:cxn modelId="{67C1F8B0-15E5-442F-9D69-489A36CB4946}" type="presParOf" srcId="{984BCAE5-6420-4F1A-BB84-AF909B8ACFD6}" destId="{294000CD-2DFD-413B-BDEB-01A8796DC326}" srcOrd="3" destOrd="0" presId="urn:microsoft.com/office/officeart/2018/2/layout/IconLabelList"/>
    <dgm:cxn modelId="{CF3841AA-6F60-436D-B695-84FA804B80E2}" type="presParOf" srcId="{984BCAE5-6420-4F1A-BB84-AF909B8ACFD6}" destId="{972B9EB3-0E02-4AF1-8FED-CEC85B8EF09B}" srcOrd="4" destOrd="0" presId="urn:microsoft.com/office/officeart/2018/2/layout/IconLabelList"/>
    <dgm:cxn modelId="{E19729C4-DC2F-4648-8065-EA3A20BFAD15}" type="presParOf" srcId="{972B9EB3-0E02-4AF1-8FED-CEC85B8EF09B}" destId="{598E2DBB-4B6E-46BA-B440-2732765B15DA}" srcOrd="0" destOrd="0" presId="urn:microsoft.com/office/officeart/2018/2/layout/IconLabelList"/>
    <dgm:cxn modelId="{836E7F5A-C8FA-48CB-B7CE-116ECBE74A8D}" type="presParOf" srcId="{972B9EB3-0E02-4AF1-8FED-CEC85B8EF09B}" destId="{43A266AE-11CA-45B8-97D9-F5E30C10A06A}" srcOrd="1" destOrd="0" presId="urn:microsoft.com/office/officeart/2018/2/layout/IconLabelList"/>
    <dgm:cxn modelId="{5FF33A51-6149-4E27-A590-A6E57A3008A0}" type="presParOf" srcId="{972B9EB3-0E02-4AF1-8FED-CEC85B8EF09B}" destId="{3E509863-FFF6-4461-A853-67DC08BBDF52}" srcOrd="2" destOrd="0" presId="urn:microsoft.com/office/officeart/2018/2/layout/IconLabelList"/>
    <dgm:cxn modelId="{2B6A22F7-BC66-4552-AB45-5CF937EB8BA5}" type="presParOf" srcId="{984BCAE5-6420-4F1A-BB84-AF909B8ACFD6}" destId="{0BE1EF5A-2F6E-471D-BAC2-AE90C9E27611}" srcOrd="5" destOrd="0" presId="urn:microsoft.com/office/officeart/2018/2/layout/IconLabelList"/>
    <dgm:cxn modelId="{2D98B0A2-5DBF-44E6-BC41-AFFFF16D9BD8}" type="presParOf" srcId="{984BCAE5-6420-4F1A-BB84-AF909B8ACFD6}" destId="{D10402F7-2FD8-4DC4-82BA-46E33BC0972E}" srcOrd="6" destOrd="0" presId="urn:microsoft.com/office/officeart/2018/2/layout/IconLabelList"/>
    <dgm:cxn modelId="{4B86D413-3FAA-4B73-98FF-DC8BDDA778B8}" type="presParOf" srcId="{D10402F7-2FD8-4DC4-82BA-46E33BC0972E}" destId="{0BB85B77-27C9-4A57-9927-B1D58C4F2466}" srcOrd="0" destOrd="0" presId="urn:microsoft.com/office/officeart/2018/2/layout/IconLabelList"/>
    <dgm:cxn modelId="{7FA01CB5-1827-481D-97E3-F4AF3B9696B7}" type="presParOf" srcId="{D10402F7-2FD8-4DC4-82BA-46E33BC0972E}" destId="{7E36CAF5-6BB0-4AE2-BA7B-5A6C100B920E}" srcOrd="1" destOrd="0" presId="urn:microsoft.com/office/officeart/2018/2/layout/IconLabelList"/>
    <dgm:cxn modelId="{D7B942A9-5830-4449-9D52-82642AB7BDC5}" type="presParOf" srcId="{D10402F7-2FD8-4DC4-82BA-46E33BC0972E}" destId="{03E707AA-297C-4A1A-BEBF-1EB9F73C0A2A}"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4D4B67-5ED1-4E7F-9C3D-A99CD928245F}">
      <dsp:nvSpPr>
        <dsp:cNvPr id="0" name=""/>
        <dsp:cNvSpPr/>
      </dsp:nvSpPr>
      <dsp:spPr>
        <a:xfrm>
          <a:off x="682142" y="1630086"/>
          <a:ext cx="1061449" cy="106144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39EA98-9E9B-4E0C-8D95-3C00834CF324}">
      <dsp:nvSpPr>
        <dsp:cNvPr id="0" name=""/>
        <dsp:cNvSpPr/>
      </dsp:nvSpPr>
      <dsp:spPr>
        <a:xfrm>
          <a:off x="33479" y="3081534"/>
          <a:ext cx="2358776" cy="114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Significance of  Path Cost- There is always a cost associated bw link based on the medium of connection. </a:t>
          </a:r>
        </a:p>
      </dsp:txBody>
      <dsp:txXfrm>
        <a:off x="33479" y="3081534"/>
        <a:ext cx="2358776" cy="1147500"/>
      </dsp:txXfrm>
    </dsp:sp>
    <dsp:sp modelId="{94CB3EF3-11A6-475C-80C5-BB8EDAC56143}">
      <dsp:nvSpPr>
        <dsp:cNvPr id="0" name=""/>
        <dsp:cNvSpPr/>
      </dsp:nvSpPr>
      <dsp:spPr>
        <a:xfrm>
          <a:off x="3453704" y="1630086"/>
          <a:ext cx="1061449" cy="106144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FB3CDB-638E-4A9E-9AE1-AF3F4B6503A8}">
      <dsp:nvSpPr>
        <dsp:cNvPr id="0" name=""/>
        <dsp:cNvSpPr/>
      </dsp:nvSpPr>
      <dsp:spPr>
        <a:xfrm>
          <a:off x="2805041" y="3081534"/>
          <a:ext cx="2358776" cy="114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Inside the Network, Cost can be calculated in 2 ways:</a:t>
          </a:r>
        </a:p>
      </dsp:txBody>
      <dsp:txXfrm>
        <a:off x="2805041" y="3081534"/>
        <a:ext cx="2358776" cy="1147500"/>
      </dsp:txXfrm>
    </dsp:sp>
    <dsp:sp modelId="{598E2DBB-4B6E-46BA-B440-2732765B15DA}">
      <dsp:nvSpPr>
        <dsp:cNvPr id="0" name=""/>
        <dsp:cNvSpPr/>
      </dsp:nvSpPr>
      <dsp:spPr>
        <a:xfrm>
          <a:off x="6225266" y="1630086"/>
          <a:ext cx="1061449" cy="106144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509863-FFF6-4461-A853-67DC08BBDF52}">
      <dsp:nvSpPr>
        <dsp:cNvPr id="0" name=""/>
        <dsp:cNvSpPr/>
      </dsp:nvSpPr>
      <dsp:spPr>
        <a:xfrm>
          <a:off x="5576603" y="3081534"/>
          <a:ext cx="2358776" cy="114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1)Short method (STP-16 Bit Style)- The IEEE 802.1D specification assigns 16-bit (short) default port cost values to each port that is based on bandwidth.</a:t>
          </a:r>
        </a:p>
      </dsp:txBody>
      <dsp:txXfrm>
        <a:off x="5576603" y="3081534"/>
        <a:ext cx="2358776" cy="1147500"/>
      </dsp:txXfrm>
    </dsp:sp>
    <dsp:sp modelId="{0BB85B77-27C9-4A57-9927-B1D58C4F2466}">
      <dsp:nvSpPr>
        <dsp:cNvPr id="0" name=""/>
        <dsp:cNvSpPr/>
      </dsp:nvSpPr>
      <dsp:spPr>
        <a:xfrm>
          <a:off x="8996829" y="1630086"/>
          <a:ext cx="1061449" cy="106144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3E707AA-297C-4A1A-BEBF-1EB9F73C0A2A}">
      <dsp:nvSpPr>
        <dsp:cNvPr id="0" name=""/>
        <dsp:cNvSpPr/>
      </dsp:nvSpPr>
      <dsp:spPr>
        <a:xfrm>
          <a:off x="8348165" y="3081534"/>
          <a:ext cx="2358776" cy="114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2) Long method (RSTP-32 Bit style)- 802.1assigns 32-bit (long) default port cost values to each port using a formula that is based on the port bandwidth. The formula for obtaining default 32-bit port costs is to divide the bandwidth of the port by 200,000,000.</a:t>
          </a:r>
        </a:p>
      </dsp:txBody>
      <dsp:txXfrm>
        <a:off x="8348165" y="3081534"/>
        <a:ext cx="2358776" cy="114750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10/13/2023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10/13/2023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10/13/2023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10/13/2023</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10/13/2023</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9.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8D667-C8BC-F5E5-8CCA-FF3822180C89}"/>
              </a:ext>
            </a:extLst>
          </p:cNvPr>
          <p:cNvSpPr>
            <a:spLocks noGrp="1"/>
          </p:cNvSpPr>
          <p:nvPr>
            <p:ph type="ctrTitle"/>
          </p:nvPr>
        </p:nvSpPr>
        <p:spPr/>
        <p:txBody>
          <a:bodyPr>
            <a:normAutofit/>
          </a:bodyPr>
          <a:lstStyle/>
          <a:p>
            <a:r>
              <a:rPr lang="en-US" sz="3200" dirty="0"/>
              <a:t>Ethernet Network switch Configuration </a:t>
            </a:r>
            <a:endParaRPr lang="en-IN" sz="3200" dirty="0"/>
          </a:p>
        </p:txBody>
      </p:sp>
      <p:sp>
        <p:nvSpPr>
          <p:cNvPr id="3" name="Subtitle 2">
            <a:extLst>
              <a:ext uri="{FF2B5EF4-FFF2-40B4-BE49-F238E27FC236}">
                <a16:creationId xmlns:a16="http://schemas.microsoft.com/office/drawing/2014/main" id="{C07AEB5D-910A-D8BA-225C-D97EF856A02E}"/>
              </a:ext>
            </a:extLst>
          </p:cNvPr>
          <p:cNvSpPr>
            <a:spLocks noGrp="1"/>
          </p:cNvSpPr>
          <p:nvPr>
            <p:ph type="subTitle" idx="1"/>
          </p:nvPr>
        </p:nvSpPr>
        <p:spPr/>
        <p:txBody>
          <a:bodyPr/>
          <a:lstStyle/>
          <a:p>
            <a:r>
              <a:rPr lang="en-US" dirty="0" err="1"/>
              <a:t>Ruggedcom</a:t>
            </a:r>
            <a:r>
              <a:rPr lang="en-US" dirty="0"/>
              <a:t> RSG2100</a:t>
            </a:r>
            <a:endParaRPr lang="en-IN" dirty="0"/>
          </a:p>
        </p:txBody>
      </p:sp>
    </p:spTree>
    <p:extLst>
      <p:ext uri="{BB962C8B-B14F-4D97-AF65-F5344CB8AC3E}">
        <p14:creationId xmlns:p14="http://schemas.microsoft.com/office/powerpoint/2010/main" val="3259649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37" name="Rectangle 36">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F9E66B7B-78BA-FEF8-3AD3-0BB8CB10C15B}"/>
              </a:ext>
            </a:extLst>
          </p:cNvPr>
          <p:cNvSpPr>
            <a:spLocks noGrp="1"/>
          </p:cNvSpPr>
          <p:nvPr>
            <p:ph idx="1"/>
          </p:nvPr>
        </p:nvSpPr>
        <p:spPr>
          <a:xfrm>
            <a:off x="1451579" y="2015732"/>
            <a:ext cx="5550357" cy="3450613"/>
          </a:xfrm>
        </p:spPr>
        <p:txBody>
          <a:bodyPr>
            <a:normAutofit/>
          </a:bodyPr>
          <a:lstStyle/>
          <a:p>
            <a:r>
              <a:rPr lang="en-US" dirty="0"/>
              <a:t>Link layer discovery Protocol: LLDP enables a device to advertise its identification, configuration, and capabilities to neighboring devices. Under this protocol neighbor switch MAC address and their port no. can be seen (Which are directly connected to switch.)</a:t>
            </a:r>
          </a:p>
          <a:p>
            <a:r>
              <a:rPr lang="en-US" dirty="0"/>
              <a:t>LLDP State should be enabled.</a:t>
            </a:r>
          </a:p>
        </p:txBody>
      </p:sp>
      <p:pic>
        <p:nvPicPr>
          <p:cNvPr id="39" name="Picture 38">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41" name="Straight Connector 40">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pic>
        <p:nvPicPr>
          <p:cNvPr id="4" name="Picture 3" descr="A screenshot of a computer&#10;&#10;Description automatically generated">
            <a:extLst>
              <a:ext uri="{FF2B5EF4-FFF2-40B4-BE49-F238E27FC236}">
                <a16:creationId xmlns:a16="http://schemas.microsoft.com/office/drawing/2014/main" id="{A6F37E66-6E38-6012-3630-D645AABF6C15}"/>
              </a:ext>
            </a:extLst>
          </p:cNvPr>
          <p:cNvPicPr>
            <a:picLocks noChangeAspect="1"/>
          </p:cNvPicPr>
          <p:nvPr/>
        </p:nvPicPr>
        <p:blipFill>
          <a:blip r:embed="rId3"/>
          <a:stretch>
            <a:fillRect/>
          </a:stretch>
        </p:blipFill>
        <p:spPr>
          <a:xfrm>
            <a:off x="7410524" y="2856077"/>
            <a:ext cx="4372585" cy="2935123"/>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765EFE21-17E6-545C-1BCB-92F08ABA0834}"/>
              </a:ext>
            </a:extLst>
          </p:cNvPr>
          <p:cNvPicPr>
            <a:picLocks noChangeAspect="1"/>
          </p:cNvPicPr>
          <p:nvPr/>
        </p:nvPicPr>
        <p:blipFill>
          <a:blip r:embed="rId4"/>
          <a:stretch>
            <a:fillRect/>
          </a:stretch>
        </p:blipFill>
        <p:spPr>
          <a:xfrm>
            <a:off x="7410524" y="176343"/>
            <a:ext cx="4372585" cy="2668303"/>
          </a:xfrm>
          <a:prstGeom prst="rect">
            <a:avLst/>
          </a:prstGeom>
        </p:spPr>
      </p:pic>
    </p:spTree>
    <p:extLst>
      <p:ext uri="{BB962C8B-B14F-4D97-AF65-F5344CB8AC3E}">
        <p14:creationId xmlns:p14="http://schemas.microsoft.com/office/powerpoint/2010/main" val="855577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4" name="Rectangle 13">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4F45A1F7-7E7E-0865-7A7D-138092C0DCB7}"/>
              </a:ext>
            </a:extLst>
          </p:cNvPr>
          <p:cNvSpPr>
            <a:spLocks noGrp="1"/>
          </p:cNvSpPr>
          <p:nvPr>
            <p:ph idx="1"/>
          </p:nvPr>
        </p:nvSpPr>
        <p:spPr>
          <a:xfrm>
            <a:off x="1451581" y="2015732"/>
            <a:ext cx="4172212" cy="3450613"/>
          </a:xfrm>
        </p:spPr>
        <p:txBody>
          <a:bodyPr>
            <a:normAutofit/>
          </a:bodyPr>
          <a:lstStyle/>
          <a:p>
            <a:r>
              <a:rPr lang="en-US" dirty="0"/>
              <a:t>Under “Network Discovery&gt;CPU Diagnostics” We can see the temperature of switch. Since this switch are continuously in service, they may get over heated based on the CPU usages. We can arrange the cooling of EFS if temperature of switch is getting too high. </a:t>
            </a:r>
            <a:endParaRPr lang="en-IN" dirty="0"/>
          </a:p>
        </p:txBody>
      </p:sp>
      <p:pic>
        <p:nvPicPr>
          <p:cNvPr id="5" name="Picture 4" descr="A computer screen with white text&#10;&#10;Description automatically generated">
            <a:extLst>
              <a:ext uri="{FF2B5EF4-FFF2-40B4-BE49-F238E27FC236}">
                <a16:creationId xmlns:a16="http://schemas.microsoft.com/office/drawing/2014/main" id="{468E77CE-3016-13CD-56F3-B775F8D38B35}"/>
              </a:ext>
            </a:extLst>
          </p:cNvPr>
          <p:cNvPicPr>
            <a:picLocks noChangeAspect="1"/>
          </p:cNvPicPr>
          <p:nvPr/>
        </p:nvPicPr>
        <p:blipFill>
          <a:blip r:embed="rId2"/>
          <a:stretch>
            <a:fillRect/>
          </a:stretch>
        </p:blipFill>
        <p:spPr>
          <a:xfrm>
            <a:off x="6431262" y="1585903"/>
            <a:ext cx="4960442" cy="4105940"/>
          </a:xfrm>
          <a:prstGeom prst="rect">
            <a:avLst/>
          </a:prstGeom>
        </p:spPr>
      </p:pic>
      <p:pic>
        <p:nvPicPr>
          <p:cNvPr id="16" name="Picture 15">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8" name="Straight Connector 17">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5493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01E8EC89-86BC-4558-B010-53DF36A5AB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4CCCDDFF-B9CC-494C-8BEE-2451CD79A0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3523712"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a:extLst>
              <a:ext uri="{FF2B5EF4-FFF2-40B4-BE49-F238E27FC236}">
                <a16:creationId xmlns:a16="http://schemas.microsoft.com/office/drawing/2014/main" id="{5656C71D-4CA4-D2C0-44BC-ABD1A9E458ED}"/>
              </a:ext>
            </a:extLst>
          </p:cNvPr>
          <p:cNvSpPr>
            <a:spLocks noGrp="1"/>
          </p:cNvSpPr>
          <p:nvPr>
            <p:ph type="title"/>
          </p:nvPr>
        </p:nvSpPr>
        <p:spPr>
          <a:xfrm>
            <a:off x="1451580" y="804519"/>
            <a:ext cx="3525184" cy="1049235"/>
          </a:xfrm>
        </p:spPr>
        <p:txBody>
          <a:bodyPr>
            <a:normAutofit/>
          </a:bodyPr>
          <a:lstStyle/>
          <a:p>
            <a:r>
              <a:rPr lang="en-US" dirty="0" err="1"/>
              <a:t>Ruggedcom</a:t>
            </a:r>
            <a:r>
              <a:rPr lang="en-US" dirty="0"/>
              <a:t> RSG2100</a:t>
            </a:r>
            <a:endParaRPr lang="en-IN" dirty="0"/>
          </a:p>
        </p:txBody>
      </p:sp>
      <p:sp>
        <p:nvSpPr>
          <p:cNvPr id="36" name="Rectangle 35">
            <a:extLst>
              <a:ext uri="{FF2B5EF4-FFF2-40B4-BE49-F238E27FC236}">
                <a16:creationId xmlns:a16="http://schemas.microsoft.com/office/drawing/2014/main" id="{54977EF3-E0BF-4719-9C15-8564B7D68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BD21B720-AFF2-99D0-5422-E1B3E47ABB85}"/>
              </a:ext>
            </a:extLst>
          </p:cNvPr>
          <p:cNvSpPr>
            <a:spLocks noGrp="1"/>
          </p:cNvSpPr>
          <p:nvPr>
            <p:ph idx="1"/>
          </p:nvPr>
        </p:nvSpPr>
        <p:spPr>
          <a:xfrm>
            <a:off x="1451580" y="2015732"/>
            <a:ext cx="3525184" cy="3450613"/>
          </a:xfrm>
        </p:spPr>
        <p:txBody>
          <a:bodyPr>
            <a:normAutofit/>
          </a:bodyPr>
          <a:lstStyle/>
          <a:p>
            <a:r>
              <a:rPr lang="en-US" dirty="0"/>
              <a:t>Login into the Switch Through telnet by entering IP Address </a:t>
            </a:r>
          </a:p>
          <a:p>
            <a:r>
              <a:rPr lang="en-US" dirty="0"/>
              <a:t>Go to “Administration“ Enter IP Address &amp; subnet mask.</a:t>
            </a:r>
          </a:p>
          <a:p>
            <a:pPr marL="0" indent="0">
              <a:buNone/>
            </a:pPr>
            <a:endParaRPr lang="en-IN" dirty="0"/>
          </a:p>
        </p:txBody>
      </p:sp>
      <p:pic>
        <p:nvPicPr>
          <p:cNvPr id="6" name="Picture 5" descr="A screenshot of a computer&#10;&#10;Description automatically generated">
            <a:extLst>
              <a:ext uri="{FF2B5EF4-FFF2-40B4-BE49-F238E27FC236}">
                <a16:creationId xmlns:a16="http://schemas.microsoft.com/office/drawing/2014/main" id="{BC5A439E-5145-19D8-82C4-B3A1C9C9A34A}"/>
              </a:ext>
            </a:extLst>
          </p:cNvPr>
          <p:cNvPicPr>
            <a:picLocks noChangeAspect="1"/>
          </p:cNvPicPr>
          <p:nvPr/>
        </p:nvPicPr>
        <p:blipFill>
          <a:blip r:embed="rId2"/>
          <a:stretch>
            <a:fillRect/>
          </a:stretch>
        </p:blipFill>
        <p:spPr>
          <a:xfrm>
            <a:off x="4976764" y="1052947"/>
            <a:ext cx="3443908" cy="3258940"/>
          </a:xfrm>
          <a:prstGeom prst="rect">
            <a:avLst/>
          </a:prstGeom>
        </p:spPr>
      </p:pic>
      <p:pic>
        <p:nvPicPr>
          <p:cNvPr id="8" name="Picture 7" descr="A computer screen shot of a black screen&#10;&#10;Description automatically generated">
            <a:extLst>
              <a:ext uri="{FF2B5EF4-FFF2-40B4-BE49-F238E27FC236}">
                <a16:creationId xmlns:a16="http://schemas.microsoft.com/office/drawing/2014/main" id="{7E58E34E-19D2-63C7-5775-A63F9A7FA29B}"/>
              </a:ext>
            </a:extLst>
          </p:cNvPr>
          <p:cNvPicPr>
            <a:picLocks noChangeAspect="1"/>
          </p:cNvPicPr>
          <p:nvPr/>
        </p:nvPicPr>
        <p:blipFill>
          <a:blip r:embed="rId3"/>
          <a:stretch>
            <a:fillRect/>
          </a:stretch>
        </p:blipFill>
        <p:spPr>
          <a:xfrm>
            <a:off x="8534400" y="1052948"/>
            <a:ext cx="3409139" cy="3258940"/>
          </a:xfrm>
          <a:prstGeom prst="rect">
            <a:avLst/>
          </a:prstGeom>
        </p:spPr>
      </p:pic>
      <p:pic>
        <p:nvPicPr>
          <p:cNvPr id="37" name="Picture 36">
            <a:extLst>
              <a:ext uri="{FF2B5EF4-FFF2-40B4-BE49-F238E27FC236}">
                <a16:creationId xmlns:a16="http://schemas.microsoft.com/office/drawing/2014/main" id="{A5DC397C-2B77-4200-B02F-47CA26CA2A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8" name="Straight Connector 37">
            <a:extLst>
              <a:ext uri="{FF2B5EF4-FFF2-40B4-BE49-F238E27FC236}">
                <a16:creationId xmlns:a16="http://schemas.microsoft.com/office/drawing/2014/main" id="{13AFA304-05B8-441F-BA73-B92E08BD6E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1158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1E8EC89-86BC-4558-B010-53DF36A5AB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4CCCDDFF-B9CC-494C-8BEE-2451CD79A0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3523712"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6" name="Rectangle 15">
            <a:extLst>
              <a:ext uri="{FF2B5EF4-FFF2-40B4-BE49-F238E27FC236}">
                <a16:creationId xmlns:a16="http://schemas.microsoft.com/office/drawing/2014/main" id="{54977EF3-E0BF-4719-9C15-8564B7D68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D141E30C-A3F3-6637-2976-53EFFBC85F73}"/>
              </a:ext>
            </a:extLst>
          </p:cNvPr>
          <p:cNvSpPr>
            <a:spLocks noGrp="1"/>
          </p:cNvSpPr>
          <p:nvPr>
            <p:ph idx="1"/>
          </p:nvPr>
        </p:nvSpPr>
        <p:spPr>
          <a:xfrm>
            <a:off x="1451580" y="2015732"/>
            <a:ext cx="3525184" cy="3450613"/>
          </a:xfrm>
        </p:spPr>
        <p:txBody>
          <a:bodyPr>
            <a:normAutofit/>
          </a:bodyPr>
          <a:lstStyle/>
          <a:p>
            <a:r>
              <a:rPr lang="en-US" dirty="0"/>
              <a:t>For checking the Ethernet port statistics go to Ethernet Port &gt;view Port status. Here we can see the port wise Link status(Up/down), media &amp; Duplex mode(half/full).</a:t>
            </a:r>
            <a:endParaRPr lang="en-IN" dirty="0"/>
          </a:p>
        </p:txBody>
      </p:sp>
      <p:pic>
        <p:nvPicPr>
          <p:cNvPr id="7" name="Picture 6" descr="A screenshot of a computer&#10;&#10;Description automatically generated">
            <a:extLst>
              <a:ext uri="{FF2B5EF4-FFF2-40B4-BE49-F238E27FC236}">
                <a16:creationId xmlns:a16="http://schemas.microsoft.com/office/drawing/2014/main" id="{02D78E31-1E5B-5758-9BE5-B52BACE05AEF}"/>
              </a:ext>
            </a:extLst>
          </p:cNvPr>
          <p:cNvPicPr>
            <a:picLocks noChangeAspect="1"/>
          </p:cNvPicPr>
          <p:nvPr/>
        </p:nvPicPr>
        <p:blipFill>
          <a:blip r:embed="rId2"/>
          <a:stretch>
            <a:fillRect/>
          </a:stretch>
        </p:blipFill>
        <p:spPr>
          <a:xfrm>
            <a:off x="5456640" y="1514183"/>
            <a:ext cx="2964032" cy="3082068"/>
          </a:xfrm>
          <a:prstGeom prst="rect">
            <a:avLst/>
          </a:prstGeom>
        </p:spPr>
      </p:pic>
      <p:pic>
        <p:nvPicPr>
          <p:cNvPr id="5" name="Picture 4" descr="A computer screen shot of a black screen&#10;&#10;Description automatically generated">
            <a:extLst>
              <a:ext uri="{FF2B5EF4-FFF2-40B4-BE49-F238E27FC236}">
                <a16:creationId xmlns:a16="http://schemas.microsoft.com/office/drawing/2014/main" id="{10971366-063D-8126-CFE7-EFDC00CCFE6C}"/>
              </a:ext>
            </a:extLst>
          </p:cNvPr>
          <p:cNvPicPr>
            <a:picLocks noChangeAspect="1"/>
          </p:cNvPicPr>
          <p:nvPr/>
        </p:nvPicPr>
        <p:blipFill>
          <a:blip r:embed="rId3"/>
          <a:stretch>
            <a:fillRect/>
          </a:stretch>
        </p:blipFill>
        <p:spPr>
          <a:xfrm>
            <a:off x="8584396" y="1514185"/>
            <a:ext cx="2964033" cy="3082069"/>
          </a:xfrm>
          <a:prstGeom prst="rect">
            <a:avLst/>
          </a:prstGeom>
        </p:spPr>
      </p:pic>
      <p:pic>
        <p:nvPicPr>
          <p:cNvPr id="18" name="Picture 17">
            <a:extLst>
              <a:ext uri="{FF2B5EF4-FFF2-40B4-BE49-F238E27FC236}">
                <a16:creationId xmlns:a16="http://schemas.microsoft.com/office/drawing/2014/main" id="{A5DC397C-2B77-4200-B02F-47CA26CA2A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0" name="Straight Connector 19">
            <a:extLst>
              <a:ext uri="{FF2B5EF4-FFF2-40B4-BE49-F238E27FC236}">
                <a16:creationId xmlns:a16="http://schemas.microsoft.com/office/drawing/2014/main" id="{13AFA304-05B8-441F-BA73-B92E08BD6E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8995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9" name="Rectangle 28">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7D5E259A-8678-D86C-4EE3-FB7CF7F76EFC}"/>
              </a:ext>
            </a:extLst>
          </p:cNvPr>
          <p:cNvSpPr>
            <a:spLocks noGrp="1"/>
          </p:cNvSpPr>
          <p:nvPr>
            <p:ph idx="1"/>
          </p:nvPr>
        </p:nvSpPr>
        <p:spPr>
          <a:xfrm>
            <a:off x="1451579" y="2015732"/>
            <a:ext cx="5550357" cy="3450613"/>
          </a:xfrm>
        </p:spPr>
        <p:txBody>
          <a:bodyPr>
            <a:normAutofit/>
          </a:bodyPr>
          <a:lstStyle/>
          <a:p>
            <a:pPr>
              <a:lnSpc>
                <a:spcPct val="110000"/>
              </a:lnSpc>
            </a:pPr>
            <a:r>
              <a:rPr lang="en-US" sz="1300"/>
              <a:t>Under “ Spanning Tree” go to Bridge RSTP Option select version support as  RSTP &amp; enable RSTP. </a:t>
            </a:r>
          </a:p>
          <a:p>
            <a:pPr>
              <a:lnSpc>
                <a:spcPct val="110000"/>
              </a:lnSpc>
            </a:pPr>
            <a:r>
              <a:rPr lang="en-US" sz="1300"/>
              <a:t>Set the priority as per the requirement. For root switch the priority will be 0(Maximum) and for 2</a:t>
            </a:r>
            <a:r>
              <a:rPr lang="en-US" sz="1300" baseline="30000"/>
              <a:t>nd</a:t>
            </a:r>
            <a:r>
              <a:rPr lang="en-US" sz="1300"/>
              <a:t> Backup root switch the priority should be one step lower (ex.4096). For All other switch in the network, priority maybe kept same or One step further Lower (Ex. 8192).</a:t>
            </a:r>
          </a:p>
          <a:p>
            <a:pPr>
              <a:lnSpc>
                <a:spcPct val="110000"/>
              </a:lnSpc>
            </a:pPr>
            <a:r>
              <a:rPr lang="en-US" sz="1300"/>
              <a:t>Note: Inside the network, there can be a single “root switch” whose selection is done automatically by RSTP, based on Bridge priority. If the bridge priority is same, then selection is done on Lowest Mac address calculation. </a:t>
            </a:r>
          </a:p>
          <a:p>
            <a:pPr>
              <a:lnSpc>
                <a:spcPct val="110000"/>
              </a:lnSpc>
            </a:pPr>
            <a:r>
              <a:rPr lang="en-US" sz="1300"/>
              <a:t>Standard hello timer-2 sec., forward delay- 15 sec., Root max age- 20 sec. </a:t>
            </a:r>
          </a:p>
          <a:p>
            <a:pPr>
              <a:lnSpc>
                <a:spcPct val="110000"/>
              </a:lnSpc>
            </a:pPr>
            <a:r>
              <a:rPr lang="en-US" sz="1300"/>
              <a:t>Root port mac address can be seen here in  “Designated root”. </a:t>
            </a:r>
          </a:p>
          <a:p>
            <a:pPr>
              <a:lnSpc>
                <a:spcPct val="110000"/>
              </a:lnSpc>
            </a:pPr>
            <a:endParaRPr lang="en-US" sz="1300"/>
          </a:p>
        </p:txBody>
      </p:sp>
      <p:pic>
        <p:nvPicPr>
          <p:cNvPr id="4" name="Picture 3" descr="A screenshot of a computer&#10;&#10;Description automatically generated">
            <a:extLst>
              <a:ext uri="{FF2B5EF4-FFF2-40B4-BE49-F238E27FC236}">
                <a16:creationId xmlns:a16="http://schemas.microsoft.com/office/drawing/2014/main" id="{9384A84A-3BAB-2097-CFF2-DD40971A0D81}"/>
              </a:ext>
            </a:extLst>
          </p:cNvPr>
          <p:cNvPicPr>
            <a:picLocks noChangeAspect="1"/>
          </p:cNvPicPr>
          <p:nvPr/>
        </p:nvPicPr>
        <p:blipFill>
          <a:blip r:embed="rId2"/>
          <a:stretch>
            <a:fillRect/>
          </a:stretch>
        </p:blipFill>
        <p:spPr>
          <a:xfrm>
            <a:off x="7845147" y="2893557"/>
            <a:ext cx="3755726" cy="2722151"/>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4E7CB069-BB26-DABD-CCA4-276029510E8D}"/>
              </a:ext>
            </a:extLst>
          </p:cNvPr>
          <p:cNvPicPr>
            <a:picLocks noChangeAspect="1"/>
          </p:cNvPicPr>
          <p:nvPr/>
        </p:nvPicPr>
        <p:blipFill>
          <a:blip r:embed="rId3"/>
          <a:stretch>
            <a:fillRect/>
          </a:stretch>
        </p:blipFill>
        <p:spPr>
          <a:xfrm>
            <a:off x="7845148" y="315457"/>
            <a:ext cx="3755726" cy="2491907"/>
          </a:xfrm>
          <a:prstGeom prst="rect">
            <a:avLst/>
          </a:prstGeom>
        </p:spPr>
      </p:pic>
      <p:pic>
        <p:nvPicPr>
          <p:cNvPr id="31" name="Picture 30">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3" name="Straight Connector 32">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20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D9B990-57C6-EE40-BA62-E894770DC7E3}"/>
              </a:ext>
            </a:extLst>
          </p:cNvPr>
          <p:cNvSpPr>
            <a:spLocks noGrp="1"/>
          </p:cNvSpPr>
          <p:nvPr>
            <p:ph idx="1"/>
          </p:nvPr>
        </p:nvSpPr>
        <p:spPr>
          <a:xfrm>
            <a:off x="849745" y="2015734"/>
            <a:ext cx="6797618" cy="3450613"/>
          </a:xfrm>
        </p:spPr>
        <p:txBody>
          <a:bodyPr>
            <a:normAutofit/>
          </a:bodyPr>
          <a:lstStyle/>
          <a:p>
            <a:pPr>
              <a:lnSpc>
                <a:spcPct val="110000"/>
              </a:lnSpc>
            </a:pPr>
            <a:r>
              <a:rPr lang="en-US" sz="1400" dirty="0"/>
              <a:t>Under “Port RSTP Parameters” option, we can set the Port wise RSTP configuration. </a:t>
            </a:r>
          </a:p>
          <a:p>
            <a:pPr>
              <a:lnSpc>
                <a:spcPct val="110000"/>
              </a:lnSpc>
            </a:pPr>
            <a:r>
              <a:rPr lang="en-US" sz="1400" dirty="0"/>
              <a:t>We can enable/disable or can put the port in “Auto” for  edge /P2P setting of the port. </a:t>
            </a:r>
          </a:p>
          <a:p>
            <a:pPr>
              <a:lnSpc>
                <a:spcPct val="110000"/>
              </a:lnSpc>
            </a:pPr>
            <a:r>
              <a:rPr lang="en-US" sz="1400" dirty="0"/>
              <a:t>For ex. RSTP works on P2P ports only (Only those port which are directly connected to ring, or RSTP speaking devices , we can say “switch to switch port”). </a:t>
            </a:r>
          </a:p>
          <a:p>
            <a:pPr>
              <a:lnSpc>
                <a:spcPct val="110000"/>
              </a:lnSpc>
            </a:pPr>
            <a:r>
              <a:rPr lang="en-US" sz="1400" dirty="0"/>
              <a:t>Edge port is only for Host/Hub IED’S (BCU/Relay, Non RSTP speaking switch). These port do not Participate in RSTP. Hence RSTP on edge port may be disabled. (True-enable. False-disable, Auto-Switch will decide based on BPDU exchange from neighbor Switch.)</a:t>
            </a:r>
          </a:p>
          <a:p>
            <a:pPr>
              <a:lnSpc>
                <a:spcPct val="110000"/>
              </a:lnSpc>
            </a:pPr>
            <a:r>
              <a:rPr lang="en-IN" sz="1400" dirty="0"/>
              <a:t>In the fig below only port no. 1/2/3/8 are enabled with RSTP. </a:t>
            </a:r>
            <a:r>
              <a:rPr lang="en-US" sz="1400"/>
              <a:t>However, we can enable RSTP on all the port along with setting the edge &amp; p2p Ports. </a:t>
            </a:r>
          </a:p>
        </p:txBody>
      </p:sp>
      <p:pic>
        <p:nvPicPr>
          <p:cNvPr id="6" name="Picture 5" descr="A screenshot of a computer&#10;&#10;Description automatically generated">
            <a:extLst>
              <a:ext uri="{FF2B5EF4-FFF2-40B4-BE49-F238E27FC236}">
                <a16:creationId xmlns:a16="http://schemas.microsoft.com/office/drawing/2014/main" id="{D2EC0B83-B214-5066-6E41-7EDE6D377C60}"/>
              </a:ext>
            </a:extLst>
          </p:cNvPr>
          <p:cNvPicPr>
            <a:picLocks noChangeAspect="1"/>
          </p:cNvPicPr>
          <p:nvPr/>
        </p:nvPicPr>
        <p:blipFill>
          <a:blip r:embed="rId2"/>
          <a:stretch>
            <a:fillRect/>
          </a:stretch>
        </p:blipFill>
        <p:spPr>
          <a:xfrm>
            <a:off x="8331200" y="1939636"/>
            <a:ext cx="3860800" cy="3288146"/>
          </a:xfrm>
          <a:prstGeom prst="rect">
            <a:avLst/>
          </a:prstGeom>
        </p:spPr>
      </p:pic>
    </p:spTree>
    <p:extLst>
      <p:ext uri="{BB962C8B-B14F-4D97-AF65-F5344CB8AC3E}">
        <p14:creationId xmlns:p14="http://schemas.microsoft.com/office/powerpoint/2010/main" val="967992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B2A41B4-C848-8B32-B2D0-8375D5E29FE5}"/>
              </a:ext>
            </a:extLst>
          </p:cNvPr>
          <p:cNvSpPr>
            <a:spLocks noGrp="1"/>
          </p:cNvSpPr>
          <p:nvPr>
            <p:ph idx="1"/>
          </p:nvPr>
        </p:nvSpPr>
        <p:spPr/>
        <p:txBody>
          <a:bodyPr/>
          <a:lstStyle/>
          <a:p>
            <a:r>
              <a:rPr lang="en-US" dirty="0"/>
              <a:t>RSTP setting on Ring formation ports. </a:t>
            </a:r>
          </a:p>
          <a:p>
            <a:endParaRPr lang="en-US" dirty="0"/>
          </a:p>
          <a:p>
            <a:pPr marL="0" indent="0">
              <a:buNone/>
            </a:pPr>
            <a:endParaRPr lang="en-US" dirty="0"/>
          </a:p>
          <a:p>
            <a:r>
              <a:rPr lang="en-US" dirty="0"/>
              <a:t>RSTP setting on Host/hub ports/Where IED’s are connected. </a:t>
            </a:r>
          </a:p>
          <a:p>
            <a:endParaRPr lang="en-US" dirty="0"/>
          </a:p>
          <a:p>
            <a:endParaRPr lang="en-US" dirty="0"/>
          </a:p>
          <a:p>
            <a:endParaRPr lang="en-IN" dirty="0"/>
          </a:p>
        </p:txBody>
      </p:sp>
      <p:graphicFrame>
        <p:nvGraphicFramePr>
          <p:cNvPr id="7" name="Content Placeholder 3">
            <a:extLst>
              <a:ext uri="{FF2B5EF4-FFF2-40B4-BE49-F238E27FC236}">
                <a16:creationId xmlns:a16="http://schemas.microsoft.com/office/drawing/2014/main" id="{06657106-80FB-3CD2-26D4-D436B33ACBF1}"/>
              </a:ext>
            </a:extLst>
          </p:cNvPr>
          <p:cNvGraphicFramePr>
            <a:graphicFrameLocks/>
          </p:cNvGraphicFramePr>
          <p:nvPr>
            <p:extLst>
              <p:ext uri="{D42A27DB-BD31-4B8C-83A1-F6EECF244321}">
                <p14:modId xmlns:p14="http://schemas.microsoft.com/office/powerpoint/2010/main" val="1089369606"/>
              </p:ext>
            </p:extLst>
          </p:nvPr>
        </p:nvGraphicFramePr>
        <p:xfrm>
          <a:off x="5652031" y="2421567"/>
          <a:ext cx="5234499" cy="795990"/>
        </p:xfrm>
        <a:graphic>
          <a:graphicData uri="http://schemas.openxmlformats.org/drawingml/2006/table">
            <a:tbl>
              <a:tblPr firstRow="1" bandRow="1">
                <a:tableStyleId>{5C22544A-7EE6-4342-B048-85BDC9FD1C3A}</a:tableStyleId>
              </a:tblPr>
              <a:tblGrid>
                <a:gridCol w="921421">
                  <a:extLst>
                    <a:ext uri="{9D8B030D-6E8A-4147-A177-3AD203B41FA5}">
                      <a16:colId xmlns:a16="http://schemas.microsoft.com/office/drawing/2014/main" val="40197083"/>
                    </a:ext>
                  </a:extLst>
                </a:gridCol>
                <a:gridCol w="1449114">
                  <a:extLst>
                    <a:ext uri="{9D8B030D-6E8A-4147-A177-3AD203B41FA5}">
                      <a16:colId xmlns:a16="http://schemas.microsoft.com/office/drawing/2014/main" val="872938716"/>
                    </a:ext>
                  </a:extLst>
                </a:gridCol>
                <a:gridCol w="1276709">
                  <a:extLst>
                    <a:ext uri="{9D8B030D-6E8A-4147-A177-3AD203B41FA5}">
                      <a16:colId xmlns:a16="http://schemas.microsoft.com/office/drawing/2014/main" val="3111747452"/>
                    </a:ext>
                  </a:extLst>
                </a:gridCol>
                <a:gridCol w="1587255">
                  <a:extLst>
                    <a:ext uri="{9D8B030D-6E8A-4147-A177-3AD203B41FA5}">
                      <a16:colId xmlns:a16="http://schemas.microsoft.com/office/drawing/2014/main" val="2864993264"/>
                    </a:ext>
                  </a:extLst>
                </a:gridCol>
              </a:tblGrid>
              <a:tr h="425150">
                <a:tc>
                  <a:txBody>
                    <a:bodyPr/>
                    <a:lstStyle/>
                    <a:p>
                      <a:r>
                        <a:rPr lang="en-US" sz="1400" dirty="0"/>
                        <a:t> Port no. </a:t>
                      </a:r>
                      <a:endParaRPr lang="en-IN" sz="1400" dirty="0"/>
                    </a:p>
                  </a:txBody>
                  <a:tcPr/>
                </a:tc>
                <a:tc>
                  <a:txBody>
                    <a:bodyPr/>
                    <a:lstStyle/>
                    <a:p>
                      <a:r>
                        <a:rPr lang="en-US" sz="1400" dirty="0"/>
                        <a:t>Enable/Disable</a:t>
                      </a:r>
                      <a:endParaRPr lang="en-IN" sz="1400" dirty="0"/>
                    </a:p>
                  </a:txBody>
                  <a:tcPr/>
                </a:tc>
                <a:tc>
                  <a:txBody>
                    <a:bodyPr/>
                    <a:lstStyle/>
                    <a:p>
                      <a:r>
                        <a:rPr lang="en-US" sz="1400" dirty="0"/>
                        <a:t>Edge Port  </a:t>
                      </a:r>
                      <a:endParaRPr lang="en-IN" sz="1400" dirty="0"/>
                    </a:p>
                  </a:txBody>
                  <a:tcPr/>
                </a:tc>
                <a:tc>
                  <a:txBody>
                    <a:bodyPr/>
                    <a:lstStyle/>
                    <a:p>
                      <a:r>
                        <a:rPr lang="en-US" sz="1400" dirty="0"/>
                        <a:t>Point to Point </a:t>
                      </a:r>
                      <a:endParaRPr lang="en-IN" sz="1400" dirty="0"/>
                    </a:p>
                  </a:txBody>
                  <a:tcPr/>
                </a:tc>
                <a:extLst>
                  <a:ext uri="{0D108BD9-81ED-4DB2-BD59-A6C34878D82A}">
                    <a16:rowId xmlns:a16="http://schemas.microsoft.com/office/drawing/2014/main" val="1846495274"/>
                  </a:ext>
                </a:extLst>
              </a:tr>
              <a:tr h="370840">
                <a:tc>
                  <a:txBody>
                    <a:bodyPr/>
                    <a:lstStyle/>
                    <a:p>
                      <a:endParaRPr lang="en-IN" dirty="0"/>
                    </a:p>
                  </a:txBody>
                  <a:tcPr/>
                </a:tc>
                <a:tc>
                  <a:txBody>
                    <a:bodyPr/>
                    <a:lstStyle/>
                    <a:p>
                      <a:r>
                        <a:rPr lang="en-US" dirty="0"/>
                        <a:t>Enable </a:t>
                      </a:r>
                      <a:endParaRPr lang="en-IN" dirty="0"/>
                    </a:p>
                  </a:txBody>
                  <a:tcPr/>
                </a:tc>
                <a:tc>
                  <a:txBody>
                    <a:bodyPr/>
                    <a:lstStyle/>
                    <a:p>
                      <a:r>
                        <a:rPr lang="en-US" dirty="0"/>
                        <a:t>False/auto</a:t>
                      </a:r>
                      <a:endParaRPr lang="en-IN" dirty="0"/>
                    </a:p>
                  </a:txBody>
                  <a:tcPr/>
                </a:tc>
                <a:tc>
                  <a:txBody>
                    <a:bodyPr/>
                    <a:lstStyle/>
                    <a:p>
                      <a:r>
                        <a:rPr lang="en-US" dirty="0"/>
                        <a:t>True </a:t>
                      </a:r>
                      <a:endParaRPr lang="en-IN" dirty="0"/>
                    </a:p>
                  </a:txBody>
                  <a:tcPr/>
                </a:tc>
                <a:extLst>
                  <a:ext uri="{0D108BD9-81ED-4DB2-BD59-A6C34878D82A}">
                    <a16:rowId xmlns:a16="http://schemas.microsoft.com/office/drawing/2014/main" val="808497514"/>
                  </a:ext>
                </a:extLst>
              </a:tr>
            </a:tbl>
          </a:graphicData>
        </a:graphic>
      </p:graphicFrame>
      <p:graphicFrame>
        <p:nvGraphicFramePr>
          <p:cNvPr id="8" name="Content Placeholder 3">
            <a:extLst>
              <a:ext uri="{FF2B5EF4-FFF2-40B4-BE49-F238E27FC236}">
                <a16:creationId xmlns:a16="http://schemas.microsoft.com/office/drawing/2014/main" id="{C84CD9ED-723C-9043-C169-BCAF44317EA3}"/>
              </a:ext>
            </a:extLst>
          </p:cNvPr>
          <p:cNvGraphicFramePr>
            <a:graphicFrameLocks/>
          </p:cNvGraphicFramePr>
          <p:nvPr>
            <p:extLst>
              <p:ext uri="{D42A27DB-BD31-4B8C-83A1-F6EECF244321}">
                <p14:modId xmlns:p14="http://schemas.microsoft.com/office/powerpoint/2010/main" val="798108711"/>
              </p:ext>
            </p:extLst>
          </p:nvPr>
        </p:nvGraphicFramePr>
        <p:xfrm>
          <a:off x="5657785" y="4005944"/>
          <a:ext cx="5234499" cy="795990"/>
        </p:xfrm>
        <a:graphic>
          <a:graphicData uri="http://schemas.openxmlformats.org/drawingml/2006/table">
            <a:tbl>
              <a:tblPr firstRow="1" bandRow="1">
                <a:tableStyleId>{5C22544A-7EE6-4342-B048-85BDC9FD1C3A}</a:tableStyleId>
              </a:tblPr>
              <a:tblGrid>
                <a:gridCol w="921421">
                  <a:extLst>
                    <a:ext uri="{9D8B030D-6E8A-4147-A177-3AD203B41FA5}">
                      <a16:colId xmlns:a16="http://schemas.microsoft.com/office/drawing/2014/main" val="40197083"/>
                    </a:ext>
                  </a:extLst>
                </a:gridCol>
                <a:gridCol w="1434734">
                  <a:extLst>
                    <a:ext uri="{9D8B030D-6E8A-4147-A177-3AD203B41FA5}">
                      <a16:colId xmlns:a16="http://schemas.microsoft.com/office/drawing/2014/main" val="872938716"/>
                    </a:ext>
                  </a:extLst>
                </a:gridCol>
                <a:gridCol w="1249042">
                  <a:extLst>
                    <a:ext uri="{9D8B030D-6E8A-4147-A177-3AD203B41FA5}">
                      <a16:colId xmlns:a16="http://schemas.microsoft.com/office/drawing/2014/main" val="3111747452"/>
                    </a:ext>
                  </a:extLst>
                </a:gridCol>
                <a:gridCol w="1629302">
                  <a:extLst>
                    <a:ext uri="{9D8B030D-6E8A-4147-A177-3AD203B41FA5}">
                      <a16:colId xmlns:a16="http://schemas.microsoft.com/office/drawing/2014/main" val="2864993264"/>
                    </a:ext>
                  </a:extLst>
                </a:gridCol>
              </a:tblGrid>
              <a:tr h="425150">
                <a:tc>
                  <a:txBody>
                    <a:bodyPr/>
                    <a:lstStyle/>
                    <a:p>
                      <a:r>
                        <a:rPr lang="en-US" sz="1400" dirty="0"/>
                        <a:t> Port no. </a:t>
                      </a:r>
                      <a:endParaRPr lang="en-IN" sz="1400" dirty="0"/>
                    </a:p>
                  </a:txBody>
                  <a:tcPr/>
                </a:tc>
                <a:tc>
                  <a:txBody>
                    <a:bodyPr/>
                    <a:lstStyle/>
                    <a:p>
                      <a:r>
                        <a:rPr lang="en-US" sz="1400" dirty="0"/>
                        <a:t>Enable/Disable</a:t>
                      </a:r>
                      <a:endParaRPr lang="en-IN" sz="1400" dirty="0"/>
                    </a:p>
                  </a:txBody>
                  <a:tcPr/>
                </a:tc>
                <a:tc>
                  <a:txBody>
                    <a:bodyPr/>
                    <a:lstStyle/>
                    <a:p>
                      <a:r>
                        <a:rPr lang="en-US" sz="1400" dirty="0"/>
                        <a:t>Edge Port  </a:t>
                      </a:r>
                      <a:endParaRPr lang="en-IN" sz="1400" dirty="0"/>
                    </a:p>
                  </a:txBody>
                  <a:tcPr/>
                </a:tc>
                <a:tc>
                  <a:txBody>
                    <a:bodyPr/>
                    <a:lstStyle/>
                    <a:p>
                      <a:r>
                        <a:rPr lang="en-US" sz="1400" dirty="0"/>
                        <a:t>Point to Point </a:t>
                      </a:r>
                      <a:endParaRPr lang="en-IN" sz="1400" dirty="0"/>
                    </a:p>
                  </a:txBody>
                  <a:tcPr/>
                </a:tc>
                <a:extLst>
                  <a:ext uri="{0D108BD9-81ED-4DB2-BD59-A6C34878D82A}">
                    <a16:rowId xmlns:a16="http://schemas.microsoft.com/office/drawing/2014/main" val="1846495274"/>
                  </a:ext>
                </a:extLst>
              </a:tr>
              <a:tr h="370840">
                <a:tc>
                  <a:txBody>
                    <a:bodyPr/>
                    <a:lstStyle/>
                    <a:p>
                      <a:endParaRPr lang="en-IN" dirty="0"/>
                    </a:p>
                  </a:txBody>
                  <a:tcPr/>
                </a:tc>
                <a:tc>
                  <a:txBody>
                    <a:bodyPr/>
                    <a:lstStyle/>
                    <a:p>
                      <a:r>
                        <a:rPr lang="en-US" dirty="0"/>
                        <a:t>Enable </a:t>
                      </a:r>
                      <a:endParaRPr lang="en-IN" dirty="0"/>
                    </a:p>
                  </a:txBody>
                  <a:tcPr/>
                </a:tc>
                <a:tc>
                  <a:txBody>
                    <a:bodyPr/>
                    <a:lstStyle/>
                    <a:p>
                      <a:r>
                        <a:rPr lang="en-US" dirty="0"/>
                        <a:t>True </a:t>
                      </a:r>
                      <a:endParaRPr lang="en-IN" dirty="0"/>
                    </a:p>
                  </a:txBody>
                  <a:tcPr/>
                </a:tc>
                <a:tc>
                  <a:txBody>
                    <a:bodyPr/>
                    <a:lstStyle/>
                    <a:p>
                      <a:r>
                        <a:rPr lang="en-US" dirty="0"/>
                        <a:t>False/auto  </a:t>
                      </a:r>
                      <a:endParaRPr lang="en-IN" dirty="0"/>
                    </a:p>
                  </a:txBody>
                  <a:tcPr/>
                </a:tc>
                <a:extLst>
                  <a:ext uri="{0D108BD9-81ED-4DB2-BD59-A6C34878D82A}">
                    <a16:rowId xmlns:a16="http://schemas.microsoft.com/office/drawing/2014/main" val="808497514"/>
                  </a:ext>
                </a:extLst>
              </a:tr>
            </a:tbl>
          </a:graphicData>
        </a:graphic>
      </p:graphicFrame>
    </p:spTree>
    <p:extLst>
      <p:ext uri="{BB962C8B-B14F-4D97-AF65-F5344CB8AC3E}">
        <p14:creationId xmlns:p14="http://schemas.microsoft.com/office/powerpoint/2010/main" val="3100925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4" name="Rectangle 13">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767E7082-A5AA-9699-A9F7-66E896FA4FDC}"/>
              </a:ext>
            </a:extLst>
          </p:cNvPr>
          <p:cNvSpPr>
            <a:spLocks noGrp="1"/>
          </p:cNvSpPr>
          <p:nvPr>
            <p:ph idx="1"/>
          </p:nvPr>
        </p:nvSpPr>
        <p:spPr>
          <a:xfrm>
            <a:off x="1451580" y="2015732"/>
            <a:ext cx="5207837" cy="3450613"/>
          </a:xfrm>
        </p:spPr>
        <p:txBody>
          <a:bodyPr>
            <a:normAutofit/>
          </a:bodyPr>
          <a:lstStyle/>
          <a:p>
            <a:r>
              <a:rPr lang="en-US" dirty="0"/>
              <a:t>Under “Bridge RSTP statistics” we can see the Root port Mac address, Root port no. of switch Root path cost etc. </a:t>
            </a:r>
          </a:p>
          <a:p>
            <a:r>
              <a:rPr lang="en-US" dirty="0"/>
              <a:t>Under “Port Statistics” we can see the Port roles.(In Dual SAS ring there are Two no. of forward designated path, one no. discard alternate and 1 no. Root port.)</a:t>
            </a:r>
            <a:endParaRPr lang="en-IN" dirty="0"/>
          </a:p>
        </p:txBody>
      </p:sp>
      <p:pic>
        <p:nvPicPr>
          <p:cNvPr id="5" name="Picture 4" descr="A computer screen shot of a bridge status&#10;&#10;Description automatically generated">
            <a:extLst>
              <a:ext uri="{FF2B5EF4-FFF2-40B4-BE49-F238E27FC236}">
                <a16:creationId xmlns:a16="http://schemas.microsoft.com/office/drawing/2014/main" id="{F4D627DB-3A82-6D55-655F-01EBABF5D8F6}"/>
              </a:ext>
            </a:extLst>
          </p:cNvPr>
          <p:cNvPicPr>
            <a:picLocks noChangeAspect="1"/>
          </p:cNvPicPr>
          <p:nvPr/>
        </p:nvPicPr>
        <p:blipFill>
          <a:blip r:embed="rId2"/>
          <a:stretch>
            <a:fillRect/>
          </a:stretch>
        </p:blipFill>
        <p:spPr>
          <a:xfrm>
            <a:off x="6560733" y="86803"/>
            <a:ext cx="4960442" cy="3180669"/>
          </a:xfrm>
          <a:prstGeom prst="rect">
            <a:avLst/>
          </a:prstGeom>
        </p:spPr>
      </p:pic>
      <p:pic>
        <p:nvPicPr>
          <p:cNvPr id="16" name="Picture 15">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8" name="Straight Connector 17">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pic>
        <p:nvPicPr>
          <p:cNvPr id="7" name="Picture 6" descr="A screenshot of a computer&#10;&#10;Description automatically generated">
            <a:extLst>
              <a:ext uri="{FF2B5EF4-FFF2-40B4-BE49-F238E27FC236}">
                <a16:creationId xmlns:a16="http://schemas.microsoft.com/office/drawing/2014/main" id="{F2F009F4-E912-5637-BA2D-D4F75A61F78A}"/>
              </a:ext>
            </a:extLst>
          </p:cNvPr>
          <p:cNvPicPr>
            <a:picLocks noChangeAspect="1"/>
          </p:cNvPicPr>
          <p:nvPr/>
        </p:nvPicPr>
        <p:blipFill>
          <a:blip r:embed="rId4"/>
          <a:stretch>
            <a:fillRect/>
          </a:stretch>
        </p:blipFill>
        <p:spPr>
          <a:xfrm>
            <a:off x="6560733" y="3094181"/>
            <a:ext cx="4960442" cy="2890983"/>
          </a:xfrm>
          <a:prstGeom prst="rect">
            <a:avLst/>
          </a:prstGeom>
        </p:spPr>
      </p:pic>
    </p:spTree>
    <p:extLst>
      <p:ext uri="{BB962C8B-B14F-4D97-AF65-F5344CB8AC3E}">
        <p14:creationId xmlns:p14="http://schemas.microsoft.com/office/powerpoint/2010/main" val="713725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2">
            <a:extLst>
              <a:ext uri="{FF2B5EF4-FFF2-40B4-BE49-F238E27FC236}">
                <a16:creationId xmlns:a16="http://schemas.microsoft.com/office/drawing/2014/main" id="{B6DEB607-0368-B409-0131-CB9F5A9AB045}"/>
              </a:ext>
            </a:extLst>
          </p:cNvPr>
          <p:cNvGraphicFramePr>
            <a:graphicFrameLocks noGrp="1"/>
          </p:cNvGraphicFramePr>
          <p:nvPr>
            <p:ph idx="1"/>
            <p:extLst>
              <p:ext uri="{D42A27DB-BD31-4B8C-83A1-F6EECF244321}">
                <p14:modId xmlns:p14="http://schemas.microsoft.com/office/powerpoint/2010/main" val="279331841"/>
              </p:ext>
            </p:extLst>
          </p:nvPr>
        </p:nvGraphicFramePr>
        <p:xfrm>
          <a:off x="1451579" y="189781"/>
          <a:ext cx="10740421" cy="58591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Table 3">
            <a:extLst>
              <a:ext uri="{FF2B5EF4-FFF2-40B4-BE49-F238E27FC236}">
                <a16:creationId xmlns:a16="http://schemas.microsoft.com/office/drawing/2014/main" id="{2FCEC581-9EB3-DF91-7A41-2D26EF3DFA54}"/>
              </a:ext>
            </a:extLst>
          </p:cNvPr>
          <p:cNvGraphicFramePr>
            <a:graphicFrameLocks noGrp="1"/>
          </p:cNvGraphicFramePr>
          <p:nvPr>
            <p:extLst>
              <p:ext uri="{D42A27DB-BD31-4B8C-83A1-F6EECF244321}">
                <p14:modId xmlns:p14="http://schemas.microsoft.com/office/powerpoint/2010/main" val="2510624879"/>
              </p:ext>
            </p:extLst>
          </p:nvPr>
        </p:nvGraphicFramePr>
        <p:xfrm>
          <a:off x="6665619" y="4299663"/>
          <a:ext cx="2478381" cy="1142699"/>
        </p:xfrm>
        <a:graphic>
          <a:graphicData uri="http://schemas.openxmlformats.org/drawingml/2006/table">
            <a:tbl>
              <a:tblPr firstRow="1" bandRow="1">
                <a:tableStyleId>{5C22544A-7EE6-4342-B048-85BDC9FD1C3A}</a:tableStyleId>
              </a:tblPr>
              <a:tblGrid>
                <a:gridCol w="1237840">
                  <a:extLst>
                    <a:ext uri="{9D8B030D-6E8A-4147-A177-3AD203B41FA5}">
                      <a16:colId xmlns:a16="http://schemas.microsoft.com/office/drawing/2014/main" val="3897025567"/>
                    </a:ext>
                  </a:extLst>
                </a:gridCol>
                <a:gridCol w="1240541">
                  <a:extLst>
                    <a:ext uri="{9D8B030D-6E8A-4147-A177-3AD203B41FA5}">
                      <a16:colId xmlns:a16="http://schemas.microsoft.com/office/drawing/2014/main" val="3636939668"/>
                    </a:ext>
                  </a:extLst>
                </a:gridCol>
              </a:tblGrid>
              <a:tr h="330719">
                <a:tc>
                  <a:txBody>
                    <a:bodyPr/>
                    <a:lstStyle/>
                    <a:p>
                      <a:r>
                        <a:rPr lang="en-US" sz="900" dirty="0"/>
                        <a:t>Port Speed</a:t>
                      </a:r>
                    </a:p>
                    <a:p>
                      <a:endParaRPr lang="en-IN" sz="9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Default Cost Value</a:t>
                      </a:r>
                    </a:p>
                    <a:p>
                      <a:endParaRPr lang="en-IN" sz="900" dirty="0"/>
                    </a:p>
                  </a:txBody>
                  <a:tcPr/>
                </a:tc>
                <a:extLst>
                  <a:ext uri="{0D108BD9-81ED-4DB2-BD59-A6C34878D82A}">
                    <a16:rowId xmlns:a16="http://schemas.microsoft.com/office/drawing/2014/main" val="2085576093"/>
                  </a:ext>
                </a:extLst>
              </a:tr>
              <a:tr h="233807">
                <a:tc>
                  <a:txBody>
                    <a:bodyPr/>
                    <a:lstStyle/>
                    <a:p>
                      <a:r>
                        <a:rPr lang="en-US" sz="1000" dirty="0"/>
                        <a:t>10 Mbps</a:t>
                      </a:r>
                    </a:p>
                  </a:txBody>
                  <a:tcPr/>
                </a:tc>
                <a:tc>
                  <a:txBody>
                    <a:bodyPr/>
                    <a:lstStyle/>
                    <a:p>
                      <a:r>
                        <a:rPr lang="en-US" sz="1000" dirty="0"/>
                        <a:t>100</a:t>
                      </a:r>
                      <a:endParaRPr lang="en-IN" sz="1000" dirty="0"/>
                    </a:p>
                  </a:txBody>
                  <a:tcPr/>
                </a:tc>
                <a:extLst>
                  <a:ext uri="{0D108BD9-81ED-4DB2-BD59-A6C34878D82A}">
                    <a16:rowId xmlns:a16="http://schemas.microsoft.com/office/drawing/2014/main" val="3735450050"/>
                  </a:ext>
                </a:extLst>
              </a:tr>
              <a:tr h="233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US" sz="1000" dirty="0"/>
                        <a:t>19</a:t>
                      </a:r>
                      <a:endParaRPr lang="en-IN" sz="1000" dirty="0"/>
                    </a:p>
                  </a:txBody>
                  <a:tcPr/>
                </a:tc>
                <a:extLst>
                  <a:ext uri="{0D108BD9-81ED-4DB2-BD59-A6C34878D82A}">
                    <a16:rowId xmlns:a16="http://schemas.microsoft.com/office/drawing/2014/main" val="4021247979"/>
                  </a:ext>
                </a:extLst>
              </a:tr>
              <a:tr h="2892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US" sz="1000" dirty="0"/>
                        <a:t>4</a:t>
                      </a:r>
                      <a:endParaRPr lang="en-IN" sz="1000" dirty="0"/>
                    </a:p>
                  </a:txBody>
                  <a:tcPr/>
                </a:tc>
                <a:extLst>
                  <a:ext uri="{0D108BD9-81ED-4DB2-BD59-A6C34878D82A}">
                    <a16:rowId xmlns:a16="http://schemas.microsoft.com/office/drawing/2014/main" val="1793316909"/>
                  </a:ext>
                </a:extLst>
              </a:tr>
            </a:tbl>
          </a:graphicData>
        </a:graphic>
      </p:graphicFrame>
      <p:graphicFrame>
        <p:nvGraphicFramePr>
          <p:cNvPr id="5" name="Table 4">
            <a:extLst>
              <a:ext uri="{FF2B5EF4-FFF2-40B4-BE49-F238E27FC236}">
                <a16:creationId xmlns:a16="http://schemas.microsoft.com/office/drawing/2014/main" id="{AC8339DD-8815-1DFB-5BCD-F7E196372688}"/>
              </a:ext>
            </a:extLst>
          </p:cNvPr>
          <p:cNvGraphicFramePr>
            <a:graphicFrameLocks noGrp="1"/>
          </p:cNvGraphicFramePr>
          <p:nvPr>
            <p:extLst>
              <p:ext uri="{D42A27DB-BD31-4B8C-83A1-F6EECF244321}">
                <p14:modId xmlns:p14="http://schemas.microsoft.com/office/powerpoint/2010/main" val="2587010068"/>
              </p:ext>
            </p:extLst>
          </p:nvPr>
        </p:nvGraphicFramePr>
        <p:xfrm>
          <a:off x="9254835" y="4829702"/>
          <a:ext cx="2937165" cy="1219200"/>
        </p:xfrm>
        <a:graphic>
          <a:graphicData uri="http://schemas.openxmlformats.org/drawingml/2006/table">
            <a:tbl>
              <a:tblPr firstRow="1" bandRow="1">
                <a:tableStyleId>{5C22544A-7EE6-4342-B048-85BDC9FD1C3A}</a:tableStyleId>
              </a:tblPr>
              <a:tblGrid>
                <a:gridCol w="1394268">
                  <a:extLst>
                    <a:ext uri="{9D8B030D-6E8A-4147-A177-3AD203B41FA5}">
                      <a16:colId xmlns:a16="http://schemas.microsoft.com/office/drawing/2014/main" val="1142987723"/>
                    </a:ext>
                  </a:extLst>
                </a:gridCol>
                <a:gridCol w="1542897">
                  <a:extLst>
                    <a:ext uri="{9D8B030D-6E8A-4147-A177-3AD203B41FA5}">
                      <a16:colId xmlns:a16="http://schemas.microsoft.com/office/drawing/2014/main" val="3210776173"/>
                    </a:ext>
                  </a:extLst>
                </a:gridCol>
              </a:tblGrid>
              <a:tr h="217185">
                <a:tc>
                  <a:txBody>
                    <a:bodyPr/>
                    <a:lstStyle/>
                    <a:p>
                      <a:r>
                        <a:rPr lang="en-US" sz="1000" dirty="0"/>
                        <a:t>Port Speed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Default Cost Value</a:t>
                      </a:r>
                    </a:p>
                  </a:txBody>
                  <a:tcPr/>
                </a:tc>
                <a:extLst>
                  <a:ext uri="{0D108BD9-81ED-4DB2-BD59-A6C34878D82A}">
                    <a16:rowId xmlns:a16="http://schemas.microsoft.com/office/drawing/2014/main" val="137688207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 Mbps</a:t>
                      </a:r>
                    </a:p>
                  </a:txBody>
                  <a:tcPr/>
                </a:tc>
                <a:tc>
                  <a:txBody>
                    <a:bodyPr/>
                    <a:lstStyle/>
                    <a:p>
                      <a:r>
                        <a:rPr lang="en-IN" sz="1000" dirty="0"/>
                        <a:t>2000000</a:t>
                      </a:r>
                    </a:p>
                  </a:txBody>
                  <a:tcPr/>
                </a:tc>
                <a:extLst>
                  <a:ext uri="{0D108BD9-81ED-4DB2-BD59-A6C34878D82A}">
                    <a16:rowId xmlns:a16="http://schemas.microsoft.com/office/drawing/2014/main" val="472282845"/>
                  </a:ext>
                </a:extLst>
              </a:tr>
              <a:tr h="231378">
                <a:tc>
                  <a:txBody>
                    <a:bodyPr/>
                    <a:lstStyle/>
                    <a:p>
                      <a:r>
                        <a:rPr lang="en-US" sz="1000" dirty="0"/>
                        <a:t>10 Mbps</a:t>
                      </a:r>
                    </a:p>
                  </a:txBody>
                  <a:tcPr/>
                </a:tc>
                <a:tc>
                  <a:txBody>
                    <a:bodyPr/>
                    <a:lstStyle/>
                    <a:p>
                      <a:r>
                        <a:rPr lang="en-IN" sz="1000" b="0" i="0" kern="1200" dirty="0">
                          <a:solidFill>
                            <a:schemeClr val="dk1"/>
                          </a:solidFill>
                          <a:effectLst/>
                          <a:latin typeface="+mn-lt"/>
                          <a:ea typeface="+mn-ea"/>
                          <a:cs typeface="+mn-cs"/>
                        </a:rPr>
                        <a:t>200000</a:t>
                      </a:r>
                      <a:endParaRPr lang="en-IN" sz="1000" dirty="0"/>
                    </a:p>
                  </a:txBody>
                  <a:tcPr/>
                </a:tc>
                <a:extLst>
                  <a:ext uri="{0D108BD9-81ED-4DB2-BD59-A6C34878D82A}">
                    <a16:rowId xmlns:a16="http://schemas.microsoft.com/office/drawing/2014/main" val="2992455293"/>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IN" sz="1000" b="0" i="0" kern="1200" dirty="0">
                          <a:solidFill>
                            <a:schemeClr val="dk1"/>
                          </a:solidFill>
                          <a:effectLst/>
                          <a:latin typeface="+mn-lt"/>
                          <a:ea typeface="+mn-ea"/>
                          <a:cs typeface="+mn-cs"/>
                        </a:rPr>
                        <a:t>20000</a:t>
                      </a:r>
                      <a:endParaRPr lang="en-IN" sz="1000" dirty="0"/>
                    </a:p>
                  </a:txBody>
                  <a:tcPr/>
                </a:tc>
                <a:extLst>
                  <a:ext uri="{0D108BD9-81ED-4DB2-BD59-A6C34878D82A}">
                    <a16:rowId xmlns:a16="http://schemas.microsoft.com/office/drawing/2014/main" val="247369850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IN" sz="1000" b="0" i="0" kern="1200" dirty="0">
                          <a:solidFill>
                            <a:schemeClr val="dk1"/>
                          </a:solidFill>
                          <a:effectLst/>
                          <a:latin typeface="+mn-lt"/>
                          <a:ea typeface="+mn-ea"/>
                          <a:cs typeface="+mn-cs"/>
                        </a:rPr>
                        <a:t>2000</a:t>
                      </a:r>
                      <a:endParaRPr lang="en-IN" sz="1000" dirty="0"/>
                    </a:p>
                  </a:txBody>
                  <a:tcPr/>
                </a:tc>
                <a:extLst>
                  <a:ext uri="{0D108BD9-81ED-4DB2-BD59-A6C34878D82A}">
                    <a16:rowId xmlns:a16="http://schemas.microsoft.com/office/drawing/2014/main" val="4271610608"/>
                  </a:ext>
                </a:extLst>
              </a:tr>
            </a:tbl>
          </a:graphicData>
        </a:graphic>
      </p:graphicFrame>
      <p:pic>
        <p:nvPicPr>
          <p:cNvPr id="3" name="Picture 2" descr="A screenshot of a computer&#10;&#10;Description automatically generated">
            <a:extLst>
              <a:ext uri="{FF2B5EF4-FFF2-40B4-BE49-F238E27FC236}">
                <a16:creationId xmlns:a16="http://schemas.microsoft.com/office/drawing/2014/main" id="{ECB9D3B2-8D4C-89D5-B9D7-0BD62453D9EA}"/>
              </a:ext>
            </a:extLst>
          </p:cNvPr>
          <p:cNvPicPr>
            <a:picLocks noChangeAspect="1"/>
          </p:cNvPicPr>
          <p:nvPr/>
        </p:nvPicPr>
        <p:blipFill>
          <a:blip r:embed="rId7"/>
          <a:stretch>
            <a:fillRect/>
          </a:stretch>
        </p:blipFill>
        <p:spPr>
          <a:xfrm>
            <a:off x="1900177" y="3823855"/>
            <a:ext cx="4485977" cy="2111119"/>
          </a:xfrm>
          <a:prstGeom prst="rect">
            <a:avLst/>
          </a:prstGeom>
        </p:spPr>
      </p:pic>
    </p:spTree>
    <p:extLst>
      <p:ext uri="{BB962C8B-B14F-4D97-AF65-F5344CB8AC3E}">
        <p14:creationId xmlns:p14="http://schemas.microsoft.com/office/powerpoint/2010/main" val="3090216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7" name="Rectangle 26">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45B2EB7C-AEC7-C67C-4A0B-4CCF6D434A50}"/>
              </a:ext>
            </a:extLst>
          </p:cNvPr>
          <p:cNvSpPr>
            <a:spLocks noGrp="1"/>
          </p:cNvSpPr>
          <p:nvPr>
            <p:ph idx="1"/>
          </p:nvPr>
        </p:nvSpPr>
        <p:spPr>
          <a:xfrm>
            <a:off x="1451579" y="2015732"/>
            <a:ext cx="5550357" cy="3450613"/>
          </a:xfrm>
        </p:spPr>
        <p:txBody>
          <a:bodyPr>
            <a:normAutofit/>
          </a:bodyPr>
          <a:lstStyle/>
          <a:p>
            <a:r>
              <a:rPr lang="en-US" dirty="0"/>
              <a:t>SNTP configuration for Time Synchronization. </a:t>
            </a:r>
          </a:p>
          <a:p>
            <a:r>
              <a:rPr lang="en-US" dirty="0"/>
              <a:t>Main SNTP server Ip address (GPS) &amp; Secondary SNTP Server (Aux. BCU) should be entered here.  </a:t>
            </a:r>
            <a:endParaRPr lang="en-IN" dirty="0"/>
          </a:p>
        </p:txBody>
      </p:sp>
      <p:pic>
        <p:nvPicPr>
          <p:cNvPr id="29" name="Picture 28">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1" name="Straight Connector 30">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pic>
        <p:nvPicPr>
          <p:cNvPr id="4" name="Picture 3" descr="A screenshot of a computer&#10;&#10;Description automatically generated">
            <a:extLst>
              <a:ext uri="{FF2B5EF4-FFF2-40B4-BE49-F238E27FC236}">
                <a16:creationId xmlns:a16="http://schemas.microsoft.com/office/drawing/2014/main" id="{9F8C6072-ECDF-34A7-2AB3-D82351FB8D58}"/>
              </a:ext>
            </a:extLst>
          </p:cNvPr>
          <p:cNvPicPr>
            <a:picLocks noChangeAspect="1"/>
          </p:cNvPicPr>
          <p:nvPr/>
        </p:nvPicPr>
        <p:blipFill>
          <a:blip r:embed="rId3"/>
          <a:stretch>
            <a:fillRect/>
          </a:stretch>
        </p:blipFill>
        <p:spPr>
          <a:xfrm>
            <a:off x="7217804" y="246878"/>
            <a:ext cx="4758024" cy="2644103"/>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FF805AEF-E6E3-EE5C-830C-D5069C29366F}"/>
              </a:ext>
            </a:extLst>
          </p:cNvPr>
          <p:cNvPicPr>
            <a:picLocks noChangeAspect="1"/>
          </p:cNvPicPr>
          <p:nvPr/>
        </p:nvPicPr>
        <p:blipFill>
          <a:blip r:embed="rId4"/>
          <a:stretch>
            <a:fillRect/>
          </a:stretch>
        </p:blipFill>
        <p:spPr>
          <a:xfrm>
            <a:off x="7217500" y="1714680"/>
            <a:ext cx="4758023" cy="2413973"/>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8B63AB58-65FB-2A17-0DCD-E4DD29843159}"/>
              </a:ext>
            </a:extLst>
          </p:cNvPr>
          <p:cNvPicPr>
            <a:picLocks noChangeAspect="1"/>
          </p:cNvPicPr>
          <p:nvPr/>
        </p:nvPicPr>
        <p:blipFill>
          <a:blip r:embed="rId5"/>
          <a:stretch>
            <a:fillRect/>
          </a:stretch>
        </p:blipFill>
        <p:spPr>
          <a:xfrm>
            <a:off x="7220790" y="3198983"/>
            <a:ext cx="4754733" cy="2413974"/>
          </a:xfrm>
          <a:prstGeom prst="rect">
            <a:avLst/>
          </a:prstGeom>
        </p:spPr>
      </p:pic>
    </p:spTree>
    <p:extLst>
      <p:ext uri="{BB962C8B-B14F-4D97-AF65-F5344CB8AC3E}">
        <p14:creationId xmlns:p14="http://schemas.microsoft.com/office/powerpoint/2010/main" val="991721183"/>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EFD0AE0786BE84BB6A8C22B19BB2AF1" ma:contentTypeVersion="12" ma:contentTypeDescription="Create a new document." ma:contentTypeScope="" ma:versionID="46fa900df93d4ef180de4c64a1bdaef0">
  <xsd:schema xmlns:xsd="http://www.w3.org/2001/XMLSchema" xmlns:xs="http://www.w3.org/2001/XMLSchema" xmlns:p="http://schemas.microsoft.com/office/2006/metadata/properties" xmlns:ns2="5b1e22a1-7343-4772-b68a-36de49ad4a02" xmlns:ns3="a1a56b39-2d07-46dc-813a-584bd88ff0c3" targetNamespace="http://schemas.microsoft.com/office/2006/metadata/properties" ma:root="true" ma:fieldsID="b501595b6097d54d85b7eefa2fcd3f39" ns2:_="" ns3:_="">
    <xsd:import namespace="5b1e22a1-7343-4772-b68a-36de49ad4a02"/>
    <xsd:import namespace="a1a56b39-2d07-46dc-813a-584bd88ff0c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DateandTim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1e22a1-7343-4772-b68a-36de49ad4a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DateandTime" ma:index="15" nillable="true" ma:displayName="Date and Time" ma:format="DateTime" ma:internalName="DateandTime">
      <xsd:simpleType>
        <xsd:restriction base="dms:DateTim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e3743e6-77a2-454a-a17c-8c8d56f9f3a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1a56b39-2d07-46dc-813a-584bd88ff0c3"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da0702b-8c77-47f9-96fd-fb55da0237be}" ma:internalName="TaxCatchAll" ma:showField="CatchAllData" ma:web="a1a56b39-2d07-46dc-813a-584bd88ff0c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b1e22a1-7343-4772-b68a-36de49ad4a02">
      <Terms xmlns="http://schemas.microsoft.com/office/infopath/2007/PartnerControls"/>
    </lcf76f155ced4ddcb4097134ff3c332f>
    <DateandTime xmlns="5b1e22a1-7343-4772-b68a-36de49ad4a02" xsi:nil="true"/>
    <TaxCatchAll xmlns="a1a56b39-2d07-46dc-813a-584bd88ff0c3" xsi:nil="true"/>
  </documentManagement>
</p:properties>
</file>

<file path=customXml/itemProps1.xml><?xml version="1.0" encoding="utf-8"?>
<ds:datastoreItem xmlns:ds="http://schemas.openxmlformats.org/officeDocument/2006/customXml" ds:itemID="{CC8EEDCF-58AA-47EA-97CD-D9379D1A6E66}"/>
</file>

<file path=customXml/itemProps2.xml><?xml version="1.0" encoding="utf-8"?>
<ds:datastoreItem xmlns:ds="http://schemas.openxmlformats.org/officeDocument/2006/customXml" ds:itemID="{1C9EE49E-1AAB-4150-BEA2-5B28E8624B7E}"/>
</file>

<file path=customXml/itemProps3.xml><?xml version="1.0" encoding="utf-8"?>
<ds:datastoreItem xmlns:ds="http://schemas.openxmlformats.org/officeDocument/2006/customXml" ds:itemID="{B8F66741-B8A9-4280-BA2C-3C07EFA6AA63}"/>
</file>

<file path=docProps/app.xml><?xml version="1.0" encoding="utf-8"?>
<Properties xmlns="http://schemas.openxmlformats.org/officeDocument/2006/extended-properties" xmlns:vt="http://schemas.openxmlformats.org/officeDocument/2006/docPropsVTypes">
  <Template>TM10001114[[fn=Gallery]]</Template>
  <TotalTime>168</TotalTime>
  <Words>771</Words>
  <Application>Microsoft Office PowerPoint</Application>
  <PresentationFormat>Widescreen</PresentationFormat>
  <Paragraphs>64</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Gill Sans MT</vt:lpstr>
      <vt:lpstr>Gallery</vt:lpstr>
      <vt:lpstr>Ethernet Network switch Configuration </vt:lpstr>
      <vt:lpstr>Ruggedcom RSG2100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Ethernet Network switch Configuration </dc:title>
  <dc:creator>Rahul Ahirwar {राहुल अहिरवार}</dc:creator>
  <cp:lastModifiedBy>Rahul Ahirwar {राहुल अहिरवार}</cp:lastModifiedBy>
  <cp:revision>26</cp:revision>
  <dcterms:created xsi:type="dcterms:W3CDTF">2023-10-06T10:01:48Z</dcterms:created>
  <dcterms:modified xsi:type="dcterms:W3CDTF">2023-10-13T05:52:19Z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0x0101001EFD0AE0786BE84BB6A8C22B19BB2AF1</vt:lpwstr>
  </property>
</Properties>
</file>